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50" r:id="rId4"/>
  </p:sldMasterIdLst>
  <p:notesMasterIdLst>
    <p:notesMasterId r:id="rId39"/>
  </p:notesMasterIdLst>
  <p:handoutMasterIdLst>
    <p:handoutMasterId r:id="rId40"/>
  </p:handoutMasterIdLst>
  <p:sldIdLst>
    <p:sldId id="256" r:id="rId5"/>
    <p:sldId id="480" r:id="rId6"/>
    <p:sldId id="393" r:id="rId7"/>
    <p:sldId id="479" r:id="rId8"/>
    <p:sldId id="435" r:id="rId9"/>
    <p:sldId id="442" r:id="rId10"/>
    <p:sldId id="441" r:id="rId11"/>
    <p:sldId id="440" r:id="rId12"/>
    <p:sldId id="445" r:id="rId13"/>
    <p:sldId id="444" r:id="rId14"/>
    <p:sldId id="443" r:id="rId15"/>
    <p:sldId id="447" r:id="rId16"/>
    <p:sldId id="446" r:id="rId17"/>
    <p:sldId id="439" r:id="rId18"/>
    <p:sldId id="438" r:id="rId19"/>
    <p:sldId id="482" r:id="rId20"/>
    <p:sldId id="450" r:id="rId21"/>
    <p:sldId id="437" r:id="rId22"/>
    <p:sldId id="449" r:id="rId23"/>
    <p:sldId id="465" r:id="rId24"/>
    <p:sldId id="459" r:id="rId25"/>
    <p:sldId id="464" r:id="rId26"/>
    <p:sldId id="470" r:id="rId27"/>
    <p:sldId id="469" r:id="rId28"/>
    <p:sldId id="468" r:id="rId29"/>
    <p:sldId id="463" r:id="rId30"/>
    <p:sldId id="484" r:id="rId31"/>
    <p:sldId id="474" r:id="rId32"/>
    <p:sldId id="473" r:id="rId33"/>
    <p:sldId id="466" r:id="rId34"/>
    <p:sldId id="472" r:id="rId35"/>
    <p:sldId id="471" r:id="rId36"/>
    <p:sldId id="478" r:id="rId37"/>
    <p:sldId id="483" r:id="rId38"/>
  </p:sldIdLst>
  <p:sldSz cx="9144000" cy="6858000" type="screen4x3"/>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74" autoAdjust="0"/>
    <p:restoredTop sz="75304" autoAdjust="0"/>
  </p:normalViewPr>
  <p:slideViewPr>
    <p:cSldViewPr>
      <p:cViewPr varScale="1">
        <p:scale>
          <a:sx n="56" d="100"/>
          <a:sy n="56" d="100"/>
        </p:scale>
        <p:origin x="1632" y="6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9330"/>
    </p:cViewPr>
  </p:sorterViewPr>
  <p:notesViewPr>
    <p:cSldViewPr>
      <p:cViewPr varScale="1">
        <p:scale>
          <a:sx n="57" d="100"/>
          <a:sy n="57" d="100"/>
        </p:scale>
        <p:origin x="28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239539-7811-495F-88D5-D03185907EB1}" type="datetimeFigureOut">
              <a:rPr lang="en-US" smtClean="0"/>
              <a:pPr/>
              <a:t>9/13/2016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EFAFDD-737B-4444-821A-B39B469FE9A6}" type="slidenum">
              <a:rPr lang="en-US" smtClean="0"/>
              <a:pPr/>
              <a:t>‹#›</a:t>
            </a:fld>
            <a:endParaRPr lang="en-US" dirty="0"/>
          </a:p>
        </p:txBody>
      </p:sp>
    </p:spTree>
    <p:extLst>
      <p:ext uri="{BB962C8B-B14F-4D97-AF65-F5344CB8AC3E}">
        <p14:creationId xmlns:p14="http://schemas.microsoft.com/office/powerpoint/2010/main" val="29963969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752B63A-FA8B-4778-964F-01E823BEE3FF}" type="datetimeFigureOut">
              <a:rPr lang="en-US"/>
              <a:pPr>
                <a:defRPr/>
              </a:pPr>
              <a:t>9/13/2016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92A967F-9FE8-4EB0-B0F3-F6BC65E2A1B6}" type="slidenum">
              <a:rPr lang="en-US"/>
              <a:pPr>
                <a:defRPr/>
              </a:pPr>
              <a:t>‹#›</a:t>
            </a:fld>
            <a:endParaRPr lang="en-US" dirty="0"/>
          </a:p>
        </p:txBody>
      </p:sp>
    </p:spTree>
    <p:extLst>
      <p:ext uri="{BB962C8B-B14F-4D97-AF65-F5344CB8AC3E}">
        <p14:creationId xmlns:p14="http://schemas.microsoft.com/office/powerpoint/2010/main" val="154236447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92A967F-9FE8-4EB0-B0F3-F6BC65E2A1B6}" type="slidenum">
              <a:rPr lang="en-US" smtClean="0"/>
              <a:pPr>
                <a:defRPr/>
              </a:pPr>
              <a:t>1</a:t>
            </a:fld>
            <a:endParaRPr lang="en-US" dirty="0"/>
          </a:p>
        </p:txBody>
      </p:sp>
    </p:spTree>
    <p:extLst>
      <p:ext uri="{BB962C8B-B14F-4D97-AF65-F5344CB8AC3E}">
        <p14:creationId xmlns:p14="http://schemas.microsoft.com/office/powerpoint/2010/main" val="2154744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15FBBDA2-9A51-4F6A-8DC8-63FF06684A1B}" type="slidenum">
              <a:rPr lang="en-US" smtClean="0"/>
              <a:pPr>
                <a:defRPr/>
              </a:pPr>
              <a:t>11</a:t>
            </a:fld>
            <a:endParaRPr lang="en-US" dirty="0"/>
          </a:p>
        </p:txBody>
      </p:sp>
    </p:spTree>
    <p:extLst>
      <p:ext uri="{BB962C8B-B14F-4D97-AF65-F5344CB8AC3E}">
        <p14:creationId xmlns:p14="http://schemas.microsoft.com/office/powerpoint/2010/main" val="34232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dirty="0" smtClean="0">
                <a:cs typeface="Arial" charset="0"/>
              </a:rPr>
              <a:t>One popular departmentalization trend is the increasing use of customer departmentalization. Because getting and keeping customers is essential for success, this approach works well because it emphasizes monitoring and responding to changes in customers’ needs. </a:t>
            </a:r>
          </a:p>
          <a:p>
            <a:pPr eaLnBrk="1" hangingPunct="1"/>
            <a:endParaRPr lang="en-US" dirty="0" smtClean="0">
              <a:cs typeface="Arial" charset="0"/>
            </a:endParaRPr>
          </a:p>
          <a:p>
            <a:pPr eaLnBrk="1" hangingPunct="1"/>
            <a:r>
              <a:rPr lang="en-US" dirty="0" smtClean="0">
                <a:cs typeface="Arial" charset="0"/>
              </a:rPr>
              <a:t>Another popular trend is the use of teams, especially as work tasks have become more complex and diverse skills are needed to accomplish those tasks.</a:t>
            </a:r>
          </a:p>
          <a:p>
            <a:pPr eaLnBrk="1" hangingPunct="1"/>
            <a:endParaRPr lang="en-US" dirty="0" smtClean="0">
              <a:cs typeface="Arial" charset="0"/>
            </a:endParaRPr>
          </a:p>
          <a:p>
            <a:pPr eaLnBrk="1" hangingPunct="1"/>
            <a:r>
              <a:rPr lang="en-US" dirty="0" smtClean="0">
                <a:cs typeface="Arial" charset="0"/>
              </a:rPr>
              <a:t>One specific type of team that more organizations are using is a </a:t>
            </a:r>
            <a:r>
              <a:rPr lang="en-US" b="1" dirty="0" smtClean="0">
                <a:cs typeface="Arial" charset="0"/>
              </a:rPr>
              <a:t>cross-functional team</a:t>
            </a:r>
            <a:r>
              <a:rPr lang="en-US" dirty="0" smtClean="0">
                <a:cs typeface="Arial" charset="0"/>
              </a:rPr>
              <a:t>, a work team composed of individuals from various functional specialties.</a:t>
            </a:r>
          </a:p>
        </p:txBody>
      </p:sp>
      <p:sp>
        <p:nvSpPr>
          <p:cNvPr id="4" name="Slide Number Placeholder 3"/>
          <p:cNvSpPr>
            <a:spLocks noGrp="1"/>
          </p:cNvSpPr>
          <p:nvPr>
            <p:ph type="sldNum" sz="quarter" idx="5"/>
          </p:nvPr>
        </p:nvSpPr>
        <p:spPr/>
        <p:txBody>
          <a:bodyPr/>
          <a:lstStyle/>
          <a:p>
            <a:pPr>
              <a:defRPr/>
            </a:pPr>
            <a:fld id="{E6507881-B740-431E-880B-97AF39E1DC27}" type="slidenum">
              <a:rPr lang="en-US" smtClean="0"/>
              <a:pPr>
                <a:defRPr/>
              </a:pPr>
              <a:t>12</a:t>
            </a:fld>
            <a:endParaRPr lang="en-US" dirty="0"/>
          </a:p>
        </p:txBody>
      </p:sp>
    </p:spTree>
    <p:extLst>
      <p:ext uri="{BB962C8B-B14F-4D97-AF65-F5344CB8AC3E}">
        <p14:creationId xmlns:p14="http://schemas.microsoft.com/office/powerpoint/2010/main" val="397191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dirty="0" smtClean="0">
                <a:cs typeface="Arial" charset="0"/>
              </a:rPr>
              <a:t>The </a:t>
            </a:r>
            <a:r>
              <a:rPr lang="en-US" b="1" dirty="0" smtClean="0">
                <a:cs typeface="Arial" charset="0"/>
              </a:rPr>
              <a:t>chain of command </a:t>
            </a:r>
            <a:r>
              <a:rPr lang="en-US" dirty="0" smtClean="0">
                <a:cs typeface="Arial" charset="0"/>
              </a:rPr>
              <a:t>is the line of authority extending from upper organizational levels to lower levels, which clarifies who reports to whom. Managers need to consider it when organizing work because it helps employees with questions such as “Who do I report to?” or</a:t>
            </a:r>
            <a:r>
              <a:rPr lang="en-US" baseline="0" dirty="0" smtClean="0">
                <a:cs typeface="Arial" charset="0"/>
              </a:rPr>
              <a:t> </a:t>
            </a:r>
            <a:r>
              <a:rPr lang="en-US" dirty="0" smtClean="0">
                <a:cs typeface="Arial" charset="0"/>
              </a:rPr>
              <a:t>“Who do I go to if I have a problem?” To understand the chain of command, you have to understand three other important concepts: authority, responsibility, and unity of command. Let’s look first at authority.</a:t>
            </a:r>
          </a:p>
        </p:txBody>
      </p:sp>
      <p:sp>
        <p:nvSpPr>
          <p:cNvPr id="4" name="Slide Number Placeholder 3"/>
          <p:cNvSpPr>
            <a:spLocks noGrp="1"/>
          </p:cNvSpPr>
          <p:nvPr>
            <p:ph type="sldNum" sz="quarter" idx="5"/>
          </p:nvPr>
        </p:nvSpPr>
        <p:spPr/>
        <p:txBody>
          <a:bodyPr/>
          <a:lstStyle/>
          <a:p>
            <a:pPr>
              <a:defRPr/>
            </a:pPr>
            <a:fld id="{25A6BF74-8563-412E-A229-E8F50E8D645E}" type="slidenum">
              <a:rPr lang="en-US" smtClean="0"/>
              <a:pPr>
                <a:defRPr/>
              </a:pPr>
              <a:t>13</a:t>
            </a:fld>
            <a:endParaRPr lang="en-US" dirty="0"/>
          </a:p>
        </p:txBody>
      </p:sp>
    </p:spTree>
    <p:extLst>
      <p:ext uri="{BB962C8B-B14F-4D97-AF65-F5344CB8AC3E}">
        <p14:creationId xmlns:p14="http://schemas.microsoft.com/office/powerpoint/2010/main" val="2408012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b="1" dirty="0" smtClean="0">
                <a:cs typeface="Arial" charset="0"/>
              </a:rPr>
              <a:t>Authority </a:t>
            </a:r>
            <a:r>
              <a:rPr lang="en-US" dirty="0" smtClean="0">
                <a:cs typeface="Arial" charset="0"/>
              </a:rPr>
              <a:t>refers to the rights inherent in a managerial position to tell people what to do and to expect them to do it. Managers in the chain</a:t>
            </a:r>
            <a:r>
              <a:rPr lang="en-US" baseline="0" dirty="0" smtClean="0">
                <a:cs typeface="Arial" charset="0"/>
              </a:rPr>
              <a:t> </a:t>
            </a:r>
            <a:r>
              <a:rPr lang="en-US" dirty="0" smtClean="0">
                <a:cs typeface="Arial" charset="0"/>
              </a:rPr>
              <a:t>of command have authority to do their job of coordinating and overseeing the work of others. Authority can be delegated downward to lower-level managers, giving them certain rights while also prescribing certain limits within which to operate.</a:t>
            </a:r>
          </a:p>
          <a:p>
            <a:pPr eaLnBrk="1" hangingPunct="1"/>
            <a:endParaRPr lang="en-US" dirty="0" smtClean="0">
              <a:cs typeface="Arial" charset="0"/>
            </a:endParaRPr>
          </a:p>
          <a:p>
            <a:pPr eaLnBrk="1" hangingPunct="1"/>
            <a:r>
              <a:rPr lang="en-US" dirty="0" smtClean="0">
                <a:cs typeface="Arial" charset="0"/>
              </a:rPr>
              <a:t>Chester Barnard, proposed another perspective on authority. This view, the </a:t>
            </a:r>
            <a:r>
              <a:rPr lang="en-US" b="1" dirty="0" smtClean="0">
                <a:cs typeface="Arial" charset="0"/>
              </a:rPr>
              <a:t>acceptance theory of authority</a:t>
            </a:r>
            <a:r>
              <a:rPr lang="en-US" dirty="0" smtClean="0">
                <a:cs typeface="Arial" charset="0"/>
              </a:rPr>
              <a:t>, says that authority</a:t>
            </a:r>
            <a:r>
              <a:rPr lang="en-US" baseline="0" dirty="0" smtClean="0">
                <a:cs typeface="Arial" charset="0"/>
              </a:rPr>
              <a:t> </a:t>
            </a:r>
            <a:r>
              <a:rPr lang="en-US" dirty="0" smtClean="0">
                <a:cs typeface="Arial" charset="0"/>
              </a:rPr>
              <a:t>comes from the willingness of subordinates to accept it. If an employee didn’t accept a manager’s order, there was no authority.</a:t>
            </a:r>
          </a:p>
        </p:txBody>
      </p:sp>
      <p:sp>
        <p:nvSpPr>
          <p:cNvPr id="4" name="Slide Number Placeholder 3"/>
          <p:cNvSpPr>
            <a:spLocks noGrp="1"/>
          </p:cNvSpPr>
          <p:nvPr>
            <p:ph type="sldNum" sz="quarter" idx="5"/>
          </p:nvPr>
        </p:nvSpPr>
        <p:spPr/>
        <p:txBody>
          <a:bodyPr/>
          <a:lstStyle/>
          <a:p>
            <a:pPr>
              <a:defRPr/>
            </a:pPr>
            <a:fld id="{98A82C1A-5C17-456A-B652-4AFCD04848BA}" type="slidenum">
              <a:rPr lang="en-US" smtClean="0"/>
              <a:pPr>
                <a:defRPr/>
              </a:pPr>
              <a:t>14</a:t>
            </a:fld>
            <a:endParaRPr lang="en-US" dirty="0"/>
          </a:p>
        </p:txBody>
      </p:sp>
    </p:spTree>
    <p:extLst>
      <p:ext uri="{BB962C8B-B14F-4D97-AF65-F5344CB8AC3E}">
        <p14:creationId xmlns:p14="http://schemas.microsoft.com/office/powerpoint/2010/main" val="2012140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b="1" dirty="0" smtClean="0">
                <a:cs typeface="Arial" charset="0"/>
              </a:rPr>
              <a:t>Line authority </a:t>
            </a:r>
            <a:r>
              <a:rPr lang="en-US" dirty="0" smtClean="0">
                <a:cs typeface="Arial" charset="0"/>
              </a:rPr>
              <a:t>entitles a manager to direct the work of an employee. It is the employer–employee authority relationship that extends from the top of the organization to the lowest echelon, according to the chain of command, as shown in Exhibit 10-4. As a link in the chain of command, a manager with line authority has the right to direct the work of employees and to make certain decisions without consulting anyone.</a:t>
            </a:r>
          </a:p>
          <a:p>
            <a:pPr eaLnBrk="1" hangingPunct="1"/>
            <a:endParaRPr lang="en-US" dirty="0" smtClean="0">
              <a:cs typeface="Arial" charset="0"/>
            </a:endParaRPr>
          </a:p>
          <a:p>
            <a:pPr eaLnBrk="1" hangingPunct="1"/>
            <a:r>
              <a:rPr lang="en-US" dirty="0" smtClean="0">
                <a:cs typeface="Arial" charset="0"/>
              </a:rPr>
              <a:t>As organizations get larger and more complex, line managers find that they do not have the time, expertise, or resources to get their jobs done effectively. In response, they create </a:t>
            </a:r>
            <a:r>
              <a:rPr lang="en-US" b="1" dirty="0" smtClean="0">
                <a:cs typeface="Arial" charset="0"/>
              </a:rPr>
              <a:t>staff authority </a:t>
            </a:r>
            <a:r>
              <a:rPr lang="en-US" dirty="0" smtClean="0">
                <a:cs typeface="Arial" charset="0"/>
              </a:rPr>
              <a:t>functions to support, assist, advise, and generally reduce some of their informational burdens. For instance, a hospital administrator who cannot effectively handle the purchasing of all the supplies the hospital needs creates a purchasing department, which is a staff function.</a:t>
            </a:r>
          </a:p>
        </p:txBody>
      </p:sp>
      <p:sp>
        <p:nvSpPr>
          <p:cNvPr id="4" name="Slide Number Placeholder 3"/>
          <p:cNvSpPr>
            <a:spLocks noGrp="1"/>
          </p:cNvSpPr>
          <p:nvPr>
            <p:ph type="sldNum" sz="quarter" idx="5"/>
          </p:nvPr>
        </p:nvSpPr>
        <p:spPr/>
        <p:txBody>
          <a:bodyPr/>
          <a:lstStyle/>
          <a:p>
            <a:pPr>
              <a:defRPr/>
            </a:pPr>
            <a:fld id="{2E268848-2FF2-499F-ABFC-375D85F72E3A}" type="slidenum">
              <a:rPr lang="en-US" smtClean="0"/>
              <a:pPr>
                <a:defRPr/>
              </a:pPr>
              <a:t>15</a:t>
            </a:fld>
            <a:endParaRPr lang="en-US" dirty="0"/>
          </a:p>
        </p:txBody>
      </p:sp>
    </p:spTree>
    <p:extLst>
      <p:ext uri="{BB962C8B-B14F-4D97-AF65-F5344CB8AC3E}">
        <p14:creationId xmlns:p14="http://schemas.microsoft.com/office/powerpoint/2010/main" val="4235467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6C6B33EC-F194-4757-8946-37CC1F1A9814}" type="slidenum">
              <a:rPr lang="en-US" smtClean="0"/>
              <a:pPr>
                <a:defRPr/>
              </a:pPr>
              <a:t>16</a:t>
            </a:fld>
            <a:endParaRPr lang="en-US" dirty="0"/>
          </a:p>
        </p:txBody>
      </p:sp>
    </p:spTree>
    <p:extLst>
      <p:ext uri="{BB962C8B-B14F-4D97-AF65-F5344CB8AC3E}">
        <p14:creationId xmlns:p14="http://schemas.microsoft.com/office/powerpoint/2010/main" val="1387958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BB5485F6-38B5-436A-A816-42042CCA3303}" type="slidenum">
              <a:rPr lang="en-US" smtClean="0"/>
              <a:pPr>
                <a:defRPr/>
              </a:pPr>
              <a:t>17</a:t>
            </a:fld>
            <a:endParaRPr lang="en-US" dirty="0"/>
          </a:p>
        </p:txBody>
      </p:sp>
    </p:spTree>
    <p:extLst>
      <p:ext uri="{BB962C8B-B14F-4D97-AF65-F5344CB8AC3E}">
        <p14:creationId xmlns:p14="http://schemas.microsoft.com/office/powerpoint/2010/main" val="3370911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When managers use their authority to assign work to employees, those employees take on an obligation to perform those assigned duties. This obligation or expectation to perform is known as </a:t>
            </a:r>
            <a:r>
              <a:rPr lang="en-US" b="1" dirty="0" smtClean="0">
                <a:cs typeface="Arial" charset="0"/>
              </a:rPr>
              <a:t>responsibility</a:t>
            </a:r>
            <a:r>
              <a:rPr lang="en-US" dirty="0" smtClean="0">
                <a:cs typeface="Arial" charset="0"/>
              </a:rPr>
              <a:t>. And employees should be held accountable for their performance! Assigning work authority without responsibility and accountability can create opportunities for abuse. Likewise, no one should be held responsible or accountable for work tasks over which he or she has no authority to complete.</a:t>
            </a:r>
          </a:p>
          <a:p>
            <a:pPr eaLnBrk="1" hangingPunct="1"/>
            <a:endParaRPr lang="en-US" dirty="0" smtClean="0">
              <a:cs typeface="Arial" charset="0"/>
            </a:endParaRPr>
          </a:p>
          <a:p>
            <a:pPr eaLnBrk="1" hangingPunct="1"/>
            <a:r>
              <a:rPr lang="en-US" dirty="0" smtClean="0">
                <a:cs typeface="Arial" charset="0"/>
              </a:rPr>
              <a:t>Finally, the </a:t>
            </a:r>
            <a:r>
              <a:rPr lang="en-US" b="1" dirty="0" smtClean="0">
                <a:cs typeface="Arial" charset="0"/>
              </a:rPr>
              <a:t>unity of command </a:t>
            </a:r>
            <a:r>
              <a:rPr lang="en-US" dirty="0" smtClean="0">
                <a:cs typeface="Arial" charset="0"/>
              </a:rPr>
              <a:t>principle (one of Fayol’s 14 management principles) states that a person should report to only one manager.</a:t>
            </a:r>
            <a:r>
              <a:rPr lang="en-US" baseline="0" dirty="0" smtClean="0">
                <a:cs typeface="Arial" charset="0"/>
              </a:rPr>
              <a:t>  </a:t>
            </a:r>
            <a:r>
              <a:rPr lang="en-US" dirty="0" smtClean="0">
                <a:cs typeface="Arial" charset="0"/>
              </a:rPr>
              <a:t>Without unity of command, conflicting demands from multiple bosses may create problems.</a:t>
            </a:r>
          </a:p>
        </p:txBody>
      </p:sp>
      <p:sp>
        <p:nvSpPr>
          <p:cNvPr id="4" name="Slide Number Placeholder 3"/>
          <p:cNvSpPr>
            <a:spLocks noGrp="1"/>
          </p:cNvSpPr>
          <p:nvPr>
            <p:ph type="sldNum" sz="quarter" idx="5"/>
          </p:nvPr>
        </p:nvSpPr>
        <p:spPr/>
        <p:txBody>
          <a:bodyPr/>
          <a:lstStyle/>
          <a:p>
            <a:pPr>
              <a:defRPr/>
            </a:pPr>
            <a:fld id="{5970C43C-FC97-4DE2-9DF4-AF6149747DEC}" type="slidenum">
              <a:rPr lang="en-US" smtClean="0"/>
              <a:pPr>
                <a:defRPr/>
              </a:pPr>
              <a:t>18</a:t>
            </a:fld>
            <a:endParaRPr lang="en-US" dirty="0"/>
          </a:p>
        </p:txBody>
      </p:sp>
    </p:spTree>
    <p:extLst>
      <p:ext uri="{BB962C8B-B14F-4D97-AF65-F5344CB8AC3E}">
        <p14:creationId xmlns:p14="http://schemas.microsoft.com/office/powerpoint/2010/main" val="462474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smtClean="0">
                <a:cs typeface="Arial" charset="0"/>
              </a:rPr>
              <a:t>How many employees can a manager efficiently and effectively manage? That’s what </a:t>
            </a:r>
            <a:r>
              <a:rPr lang="en-US" b="1" dirty="0" smtClean="0">
                <a:cs typeface="Arial" charset="0"/>
              </a:rPr>
              <a:t>span of control </a:t>
            </a:r>
            <a:r>
              <a:rPr lang="en-US" dirty="0" smtClean="0">
                <a:cs typeface="Arial" charset="0"/>
              </a:rPr>
              <a:t>is all about. The traditional view was that managers could not—and should not—directly supervise more than five or six subordinates. Determining the span of control is important because to a large degree, it determines the number of levels and managers in an organization—an important consideration in how efficient</a:t>
            </a:r>
            <a:r>
              <a:rPr lang="en-US" baseline="0" dirty="0" smtClean="0">
                <a:cs typeface="Arial" charset="0"/>
              </a:rPr>
              <a:t> </a:t>
            </a:r>
            <a:r>
              <a:rPr lang="en-US" dirty="0" smtClean="0">
                <a:cs typeface="Arial" charset="0"/>
              </a:rPr>
              <a:t>an organization will be. All other things being equal, the wider or larger the span, the more efficient the organization.</a:t>
            </a:r>
          </a:p>
          <a:p>
            <a:pPr eaLnBrk="1" hangingPunct="1"/>
            <a:endParaRPr lang="en-US" dirty="0" smtClean="0">
              <a:cs typeface="Arial" charset="0"/>
            </a:endParaRPr>
          </a:p>
          <a:p>
            <a:pPr eaLnBrk="1" hangingPunct="1"/>
            <a:r>
              <a:rPr lang="en-US" dirty="0" smtClean="0">
                <a:cs typeface="Arial" charset="0"/>
              </a:rPr>
              <a:t>Assume two organizations both have approximately 4,100 employees. As Exhibit 10-6 shows, if one organization has a span of four and the other a span of eight, the organization with the wider span will have two fewer levels and approximately 800 fewer managers.</a:t>
            </a:r>
          </a:p>
        </p:txBody>
      </p:sp>
      <p:sp>
        <p:nvSpPr>
          <p:cNvPr id="4" name="Slide Number Placeholder 3"/>
          <p:cNvSpPr>
            <a:spLocks noGrp="1"/>
          </p:cNvSpPr>
          <p:nvPr>
            <p:ph type="sldNum" sz="quarter" idx="5"/>
          </p:nvPr>
        </p:nvSpPr>
        <p:spPr/>
        <p:txBody>
          <a:bodyPr/>
          <a:lstStyle/>
          <a:p>
            <a:pPr>
              <a:defRPr/>
            </a:pPr>
            <a:fld id="{1DDEA83F-D8CE-423E-9306-A4ED1F2DB5B9}" type="slidenum">
              <a:rPr lang="en-US" smtClean="0"/>
              <a:pPr>
                <a:defRPr/>
              </a:pPr>
              <a:t>19</a:t>
            </a:fld>
            <a:endParaRPr lang="en-US" dirty="0"/>
          </a:p>
        </p:txBody>
      </p:sp>
    </p:spTree>
    <p:extLst>
      <p:ext uri="{BB962C8B-B14F-4D97-AF65-F5344CB8AC3E}">
        <p14:creationId xmlns:p14="http://schemas.microsoft.com/office/powerpoint/2010/main" val="710530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CEDCCB04-955C-451E-857E-F1ED90731452}" type="slidenum">
              <a:rPr lang="en-US" smtClean="0"/>
              <a:pPr>
                <a:defRPr/>
              </a:pPr>
              <a:t>20</a:t>
            </a:fld>
            <a:endParaRPr lang="en-US" dirty="0"/>
          </a:p>
        </p:txBody>
      </p:sp>
    </p:spTree>
    <p:extLst>
      <p:ext uri="{BB962C8B-B14F-4D97-AF65-F5344CB8AC3E}">
        <p14:creationId xmlns:p14="http://schemas.microsoft.com/office/powerpoint/2010/main" val="12085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b="1" dirty="0" smtClean="0">
                <a:cs typeface="Arial" charset="0"/>
              </a:rPr>
              <a:t>Organizing </a:t>
            </a:r>
            <a:r>
              <a:rPr lang="en-US" dirty="0" smtClean="0">
                <a:cs typeface="Arial" charset="0"/>
              </a:rPr>
              <a:t>is arranging and structuring work to accomplish organizational goals. It’s an important process during which managers</a:t>
            </a:r>
            <a:r>
              <a:rPr lang="en-US" baseline="0" dirty="0" smtClean="0">
                <a:cs typeface="Arial" charset="0"/>
              </a:rPr>
              <a:t> </a:t>
            </a:r>
            <a:r>
              <a:rPr lang="en-US" dirty="0" smtClean="0">
                <a:cs typeface="Arial" charset="0"/>
              </a:rPr>
              <a:t>design an organization’s structure. </a:t>
            </a:r>
            <a:r>
              <a:rPr lang="en-US" b="1" dirty="0" smtClean="0">
                <a:cs typeface="Arial" charset="0"/>
              </a:rPr>
              <a:t>Organizational structure </a:t>
            </a:r>
            <a:r>
              <a:rPr lang="en-US" dirty="0" smtClean="0">
                <a:cs typeface="Arial" charset="0"/>
              </a:rPr>
              <a:t>is the formal arrangement of jobs within an organization.</a:t>
            </a:r>
          </a:p>
        </p:txBody>
      </p:sp>
      <p:sp>
        <p:nvSpPr>
          <p:cNvPr id="4" name="Slide Number Placeholder 3"/>
          <p:cNvSpPr>
            <a:spLocks noGrp="1"/>
          </p:cNvSpPr>
          <p:nvPr>
            <p:ph type="sldNum" sz="quarter" idx="5"/>
          </p:nvPr>
        </p:nvSpPr>
        <p:spPr/>
        <p:txBody>
          <a:bodyPr/>
          <a:lstStyle/>
          <a:p>
            <a:pPr>
              <a:defRPr/>
            </a:pPr>
            <a:fld id="{D1CADCDF-8844-4583-A268-BABD14D12BA0}" type="slidenum">
              <a:rPr lang="en-US" smtClean="0"/>
              <a:pPr>
                <a:defRPr/>
              </a:pPr>
              <a:t>3</a:t>
            </a:fld>
            <a:endParaRPr lang="en-US" dirty="0"/>
          </a:p>
        </p:txBody>
      </p:sp>
    </p:spTree>
    <p:extLst>
      <p:ext uri="{BB962C8B-B14F-4D97-AF65-F5344CB8AC3E}">
        <p14:creationId xmlns:p14="http://schemas.microsoft.com/office/powerpoint/2010/main" val="562734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smtClean="0">
                <a:cs typeface="Arial" charset="0"/>
              </a:rPr>
              <a:t>“At what organizational level are decisions made?” </a:t>
            </a:r>
            <a:r>
              <a:rPr lang="en-US" b="1" dirty="0" smtClean="0">
                <a:cs typeface="Arial" charset="0"/>
              </a:rPr>
              <a:t>Centralization </a:t>
            </a:r>
            <a:r>
              <a:rPr lang="en-US" dirty="0" smtClean="0">
                <a:cs typeface="Arial" charset="0"/>
              </a:rPr>
              <a:t>is the degree to which decision-making takes place at the upper levels of the organization. If top managers make key decisions with little input from below, then the organization is more centralized. On the other hand, the more that lower-level employees provide input or actually make decisions, the more </a:t>
            </a:r>
            <a:r>
              <a:rPr lang="en-US" b="1" dirty="0" smtClean="0">
                <a:cs typeface="Arial" charset="0"/>
              </a:rPr>
              <a:t>decentralization </a:t>
            </a:r>
            <a:r>
              <a:rPr lang="en-US" dirty="0" smtClean="0">
                <a:cs typeface="Arial" charset="0"/>
              </a:rPr>
              <a:t>there is. Keep in mind that centralization-decentralization is not an either-or concept. The decision is relative, not absolute—that is, an organization is never completely centralized or decentralized.</a:t>
            </a:r>
          </a:p>
          <a:p>
            <a:pPr eaLnBrk="1" hangingPunct="1"/>
            <a:endParaRPr lang="en-US" dirty="0" smtClean="0">
              <a:cs typeface="Arial" charset="0"/>
            </a:endParaRPr>
          </a:p>
          <a:p>
            <a:pPr eaLnBrk="1" hangingPunct="1"/>
            <a:r>
              <a:rPr lang="en-US" dirty="0" smtClean="0">
                <a:cs typeface="Arial" charset="0"/>
              </a:rPr>
              <a:t>As organizations have become more flexible and responsive to environmental trends, there’s been a distinct shift toward decentralized decision-making. This trend, also known as </a:t>
            </a:r>
            <a:r>
              <a:rPr lang="en-US" b="1" dirty="0" smtClean="0">
                <a:cs typeface="Arial" charset="0"/>
              </a:rPr>
              <a:t>employee empowerment</a:t>
            </a:r>
            <a:r>
              <a:rPr lang="en-US" dirty="0" smtClean="0">
                <a:cs typeface="Arial" charset="0"/>
              </a:rPr>
              <a:t>, gives employees more authority (power) to make decisions.</a:t>
            </a:r>
          </a:p>
        </p:txBody>
      </p:sp>
      <p:sp>
        <p:nvSpPr>
          <p:cNvPr id="4" name="Slide Number Placeholder 3"/>
          <p:cNvSpPr>
            <a:spLocks noGrp="1"/>
          </p:cNvSpPr>
          <p:nvPr>
            <p:ph type="sldNum" sz="quarter" idx="5"/>
          </p:nvPr>
        </p:nvSpPr>
        <p:spPr/>
        <p:txBody>
          <a:bodyPr/>
          <a:lstStyle/>
          <a:p>
            <a:pPr>
              <a:defRPr/>
            </a:pPr>
            <a:fld id="{D5B4AAD9-57BF-4019-A870-C5F4C7FFB81D}" type="slidenum">
              <a:rPr lang="en-US" smtClean="0"/>
              <a:pPr>
                <a:defRPr/>
              </a:pPr>
              <a:t>21</a:t>
            </a:fld>
            <a:endParaRPr lang="en-US" dirty="0"/>
          </a:p>
        </p:txBody>
      </p:sp>
    </p:spTree>
    <p:extLst>
      <p:ext uri="{BB962C8B-B14F-4D97-AF65-F5344CB8AC3E}">
        <p14:creationId xmlns:p14="http://schemas.microsoft.com/office/powerpoint/2010/main" val="1466731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cs typeface="Arial" charset="0"/>
              </a:rPr>
              <a:t>Exhibit 10-7 lists some of the factors that affect an organization’s use of centralization or decentralization.</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29A8ACD4-9ABC-41E7-AABB-EC92CC870FBA}" type="slidenum">
              <a:rPr lang="en-US" smtClean="0"/>
              <a:pPr>
                <a:defRPr/>
              </a:pPr>
              <a:t>22</a:t>
            </a:fld>
            <a:endParaRPr lang="en-US" dirty="0"/>
          </a:p>
        </p:txBody>
      </p:sp>
    </p:spTree>
    <p:extLst>
      <p:ext uri="{BB962C8B-B14F-4D97-AF65-F5344CB8AC3E}">
        <p14:creationId xmlns:p14="http://schemas.microsoft.com/office/powerpoint/2010/main" val="75929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b="1" dirty="0" smtClean="0">
                <a:cs typeface="Arial" charset="0"/>
              </a:rPr>
              <a:t>Formalization </a:t>
            </a:r>
            <a:r>
              <a:rPr lang="en-US" dirty="0" smtClean="0">
                <a:cs typeface="Arial" charset="0"/>
              </a:rPr>
              <a:t>refers to how standardized an organization’s jobs are and the extent to which employee behavior is guided by rules and procedures. In highly formalized organizations, there are explicit job descriptions, numerous organizational rules, and clearly defined procedures covering work processes. Employees have little discretion over what’s done, when it’s done, and how it’s done. However, where formalization is low, employees have more discretion in how they do their work.</a:t>
            </a:r>
          </a:p>
        </p:txBody>
      </p:sp>
      <p:sp>
        <p:nvSpPr>
          <p:cNvPr id="4" name="Slide Number Placeholder 3"/>
          <p:cNvSpPr>
            <a:spLocks noGrp="1"/>
          </p:cNvSpPr>
          <p:nvPr>
            <p:ph type="sldNum" sz="quarter" idx="5"/>
          </p:nvPr>
        </p:nvSpPr>
        <p:spPr/>
        <p:txBody>
          <a:bodyPr/>
          <a:lstStyle/>
          <a:p>
            <a:pPr>
              <a:defRPr/>
            </a:pPr>
            <a:fld id="{D888EF21-CF84-47D8-B97E-BB840CA0D7D6}" type="slidenum">
              <a:rPr lang="en-US" smtClean="0"/>
              <a:pPr>
                <a:defRPr/>
              </a:pPr>
              <a:t>23</a:t>
            </a:fld>
            <a:endParaRPr lang="en-US" dirty="0"/>
          </a:p>
        </p:txBody>
      </p:sp>
    </p:spTree>
    <p:extLst>
      <p:ext uri="{BB962C8B-B14F-4D97-AF65-F5344CB8AC3E}">
        <p14:creationId xmlns:p14="http://schemas.microsoft.com/office/powerpoint/2010/main" val="3912406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dirty="0" smtClean="0">
                <a:cs typeface="Arial" charset="0"/>
              </a:rPr>
              <a:t>The </a:t>
            </a:r>
            <a:r>
              <a:rPr lang="en-US" b="1" dirty="0" smtClean="0">
                <a:cs typeface="Arial" charset="0"/>
              </a:rPr>
              <a:t>mechanistic organization </a:t>
            </a:r>
            <a:r>
              <a:rPr lang="en-US" dirty="0" smtClean="0">
                <a:cs typeface="Arial" charset="0"/>
              </a:rPr>
              <a:t>(or bureaucracy) was the natural result of combining the six elements of structure. Adhering to the chain-of-command principle ensured the existence of a formal hierarchy of authority, with each person controlled and supervised by one superior. Keeping the span of control small at increasingly higher levels in the organization created tall, impersonal structures. As the distance</a:t>
            </a:r>
            <a:r>
              <a:rPr lang="en-US" baseline="0" dirty="0" smtClean="0">
                <a:cs typeface="Arial" charset="0"/>
              </a:rPr>
              <a:t> </a:t>
            </a:r>
            <a:r>
              <a:rPr lang="en-US" dirty="0" smtClean="0">
                <a:cs typeface="Arial" charset="0"/>
              </a:rPr>
              <a:t>between the top and the bottom of the organization expanded, top management would increasingly impose rules and regulations. Because top managers couldn’t control lower-level activities through direct observation and ensure the use of standard practices, they substituted rules and regulations.</a:t>
            </a:r>
          </a:p>
          <a:p>
            <a:pPr eaLnBrk="1" hangingPunct="1"/>
            <a:endParaRPr lang="en-US" dirty="0" smtClean="0">
              <a:cs typeface="Arial" charset="0"/>
            </a:endParaRPr>
          </a:p>
          <a:p>
            <a:pPr eaLnBrk="1" hangingPunct="1"/>
            <a:r>
              <a:rPr lang="en-US" dirty="0" smtClean="0">
                <a:cs typeface="Arial" charset="0"/>
              </a:rPr>
              <a:t>The </a:t>
            </a:r>
            <a:r>
              <a:rPr lang="en-US" b="1" dirty="0" smtClean="0">
                <a:cs typeface="Arial" charset="0"/>
              </a:rPr>
              <a:t>organic organization </a:t>
            </a:r>
            <a:r>
              <a:rPr lang="en-US" dirty="0" smtClean="0">
                <a:cs typeface="Arial" charset="0"/>
              </a:rPr>
              <a:t>is a highly adaptive form that is as loose and flexible as the mechanistic organization is rigid and stable. Rather than having standardized jobs and regulations, the organic organization’s loose structure allows it to change rapidly as required.  It has division of labor, but the jobs people do are not standardized. Employees tend to be professionals who are technically proficient and trained</a:t>
            </a:r>
            <a:r>
              <a:rPr lang="en-US" baseline="0" dirty="0" smtClean="0">
                <a:cs typeface="Arial" charset="0"/>
              </a:rPr>
              <a:t> </a:t>
            </a:r>
            <a:r>
              <a:rPr lang="en-US" dirty="0" smtClean="0">
                <a:cs typeface="Arial" charset="0"/>
              </a:rPr>
              <a:t>to handle diverse problems. They need few formal rules and little direct supervision because their training has instilled in them standards of professional conduct.</a:t>
            </a:r>
          </a:p>
        </p:txBody>
      </p:sp>
      <p:sp>
        <p:nvSpPr>
          <p:cNvPr id="4" name="Slide Number Placeholder 3"/>
          <p:cNvSpPr>
            <a:spLocks noGrp="1"/>
          </p:cNvSpPr>
          <p:nvPr>
            <p:ph type="sldNum" sz="quarter" idx="5"/>
          </p:nvPr>
        </p:nvSpPr>
        <p:spPr/>
        <p:txBody>
          <a:bodyPr/>
          <a:lstStyle/>
          <a:p>
            <a:pPr>
              <a:defRPr/>
            </a:pPr>
            <a:fld id="{780050F8-253E-4471-B02A-83AAA8637B70}" type="slidenum">
              <a:rPr lang="en-US" smtClean="0"/>
              <a:pPr>
                <a:defRPr/>
              </a:pPr>
              <a:t>24</a:t>
            </a:fld>
            <a:endParaRPr lang="en-US" dirty="0"/>
          </a:p>
        </p:txBody>
      </p:sp>
    </p:spTree>
    <p:extLst>
      <p:ext uri="{BB962C8B-B14F-4D97-AF65-F5344CB8AC3E}">
        <p14:creationId xmlns:p14="http://schemas.microsoft.com/office/powerpoint/2010/main" val="2305121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dirty="0" smtClean="0">
                <a:cs typeface="Arial" charset="0"/>
              </a:rPr>
              <a:t>Basic organizational design revolves around two organizational forms, described in Exhibit 10-8.</a:t>
            </a:r>
          </a:p>
        </p:txBody>
      </p:sp>
      <p:sp>
        <p:nvSpPr>
          <p:cNvPr id="4" name="Slide Number Placeholder 3"/>
          <p:cNvSpPr>
            <a:spLocks noGrp="1"/>
          </p:cNvSpPr>
          <p:nvPr>
            <p:ph type="sldNum" sz="quarter" idx="5"/>
          </p:nvPr>
        </p:nvSpPr>
        <p:spPr/>
        <p:txBody>
          <a:bodyPr/>
          <a:lstStyle/>
          <a:p>
            <a:pPr>
              <a:defRPr/>
            </a:pPr>
            <a:fld id="{42CC4EFD-92D9-4D92-A109-C531B9AB5360}" type="slidenum">
              <a:rPr lang="en-US" smtClean="0"/>
              <a:pPr>
                <a:defRPr/>
              </a:pPr>
              <a:t>25</a:t>
            </a:fld>
            <a:endParaRPr lang="en-US" dirty="0"/>
          </a:p>
        </p:txBody>
      </p:sp>
    </p:spTree>
    <p:extLst>
      <p:ext uri="{BB962C8B-B14F-4D97-AF65-F5344CB8AC3E}">
        <p14:creationId xmlns:p14="http://schemas.microsoft.com/office/powerpoint/2010/main" val="2012428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smtClean="0">
                <a:cs typeface="Arial" charset="0"/>
              </a:rPr>
              <a:t>An organization’s structure should facilitate goal achievement. Because goals are an important part of the organization’s strategies, it’s only logical that strategy and structure are closely linked.  </a:t>
            </a:r>
          </a:p>
          <a:p>
            <a:pPr eaLnBrk="1" hangingPunct="1"/>
            <a:endParaRPr lang="en-US" dirty="0" smtClean="0">
              <a:cs typeface="Arial" charset="0"/>
            </a:endParaRPr>
          </a:p>
          <a:p>
            <a:pPr eaLnBrk="1" hangingPunct="1"/>
            <a:r>
              <a:rPr lang="en-US" dirty="0" smtClean="0">
                <a:cs typeface="Arial" charset="0"/>
              </a:rPr>
              <a:t>Research has shown that certain structural designs work best with different organizational strategies.  For instance, the flexibility and free-flowing information of the organic structure works well when an organization is pursuing meaningful and unique innovations. The mechanistic organization with its efficiency, stability, and tight controls works best for companies wanting to tightly control costs.</a:t>
            </a:r>
          </a:p>
        </p:txBody>
      </p:sp>
      <p:sp>
        <p:nvSpPr>
          <p:cNvPr id="4" name="Slide Number Placeholder 3"/>
          <p:cNvSpPr>
            <a:spLocks noGrp="1"/>
          </p:cNvSpPr>
          <p:nvPr>
            <p:ph type="sldNum" sz="quarter" idx="5"/>
          </p:nvPr>
        </p:nvSpPr>
        <p:spPr/>
        <p:txBody>
          <a:bodyPr/>
          <a:lstStyle/>
          <a:p>
            <a:pPr>
              <a:defRPr/>
            </a:pPr>
            <a:fld id="{9FA4FD28-02CF-4D8F-9ECC-C769A465F061}" type="slidenum">
              <a:rPr lang="en-US" smtClean="0"/>
              <a:pPr>
                <a:defRPr/>
              </a:pPr>
              <a:t>26</a:t>
            </a:fld>
            <a:endParaRPr lang="en-US" dirty="0"/>
          </a:p>
        </p:txBody>
      </p:sp>
    </p:spTree>
    <p:extLst>
      <p:ext uri="{BB962C8B-B14F-4D97-AF65-F5344CB8AC3E}">
        <p14:creationId xmlns:p14="http://schemas.microsoft.com/office/powerpoint/2010/main" val="1184716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smtClean="0">
                <a:cs typeface="Arial" charset="0"/>
              </a:rPr>
              <a:t>An organization’s structure should facilitate goal achievement. Because goals are an important part of the organization’s strategies, it’s only logical that strategy and structure are closely linked.  </a:t>
            </a:r>
          </a:p>
          <a:p>
            <a:pPr eaLnBrk="1" hangingPunct="1"/>
            <a:endParaRPr lang="en-US" dirty="0" smtClean="0">
              <a:cs typeface="Arial" charset="0"/>
            </a:endParaRPr>
          </a:p>
          <a:p>
            <a:pPr eaLnBrk="1" hangingPunct="1"/>
            <a:r>
              <a:rPr lang="en-US" dirty="0" smtClean="0">
                <a:cs typeface="Arial" charset="0"/>
              </a:rPr>
              <a:t>Research has shown that certain structural designs work best with different organizational strategies.  For instance, the flexibility and free-flowing information of the organic structure works well when an organization is pursuing meaningful and unique innovations. The mechanistic organization with its efficiency, stability, and tight controls works best for companies wanting to tightly control costs.</a:t>
            </a:r>
          </a:p>
        </p:txBody>
      </p:sp>
      <p:sp>
        <p:nvSpPr>
          <p:cNvPr id="4" name="Slide Number Placeholder 3"/>
          <p:cNvSpPr>
            <a:spLocks noGrp="1"/>
          </p:cNvSpPr>
          <p:nvPr>
            <p:ph type="sldNum" sz="quarter" idx="5"/>
          </p:nvPr>
        </p:nvSpPr>
        <p:spPr/>
        <p:txBody>
          <a:bodyPr/>
          <a:lstStyle/>
          <a:p>
            <a:pPr>
              <a:defRPr/>
            </a:pPr>
            <a:fld id="{9FA4FD28-02CF-4D8F-9ECC-C769A465F061}" type="slidenum">
              <a:rPr lang="en-US" smtClean="0"/>
              <a:pPr>
                <a:defRPr/>
              </a:pPr>
              <a:t>27</a:t>
            </a:fld>
            <a:endParaRPr lang="en-US" dirty="0"/>
          </a:p>
        </p:txBody>
      </p:sp>
    </p:spTree>
    <p:extLst>
      <p:ext uri="{BB962C8B-B14F-4D97-AF65-F5344CB8AC3E}">
        <p14:creationId xmlns:p14="http://schemas.microsoft.com/office/powerpoint/2010/main" val="1184716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dirty="0" smtClean="0">
                <a:cs typeface="Arial" charset="0"/>
              </a:rPr>
              <a:t>There’s considerable evidence that an organization’s size affects its structure.  Large organizations—typically considered to be those with more than 2,000 employees— tend to have more specialization, departmentalization, centralization, and rules and regulations than do small organizations. However, once an organization grows past a certain size, size has less influence on structure. Why? Essentially, once there are around 2,000 employees, it’s already fairly mechanistic. Adding another 500 employees won’t impact the structure much. On the other</a:t>
            </a:r>
            <a:r>
              <a:rPr lang="en-US" baseline="0" dirty="0" smtClean="0">
                <a:cs typeface="Arial" charset="0"/>
              </a:rPr>
              <a:t> </a:t>
            </a:r>
            <a:r>
              <a:rPr lang="en-US" dirty="0" smtClean="0">
                <a:cs typeface="Arial" charset="0"/>
              </a:rPr>
              <a:t>hand, adding 500 employees to an organization with only 300 employees is likely to make it more mechanistic.</a:t>
            </a:r>
          </a:p>
        </p:txBody>
      </p:sp>
      <p:sp>
        <p:nvSpPr>
          <p:cNvPr id="4" name="Slide Number Placeholder 3"/>
          <p:cNvSpPr>
            <a:spLocks noGrp="1"/>
          </p:cNvSpPr>
          <p:nvPr>
            <p:ph type="sldNum" sz="quarter" idx="5"/>
          </p:nvPr>
        </p:nvSpPr>
        <p:spPr/>
        <p:txBody>
          <a:bodyPr/>
          <a:lstStyle/>
          <a:p>
            <a:pPr>
              <a:defRPr/>
            </a:pPr>
            <a:fld id="{750095D4-4EDD-43BE-9A21-310D449E5F17}" type="slidenum">
              <a:rPr lang="en-US" smtClean="0"/>
              <a:pPr>
                <a:defRPr/>
              </a:pPr>
              <a:t>28</a:t>
            </a:fld>
            <a:endParaRPr lang="en-US" dirty="0"/>
          </a:p>
        </p:txBody>
      </p:sp>
    </p:spTree>
    <p:extLst>
      <p:ext uri="{BB962C8B-B14F-4D97-AF65-F5344CB8AC3E}">
        <p14:creationId xmlns:p14="http://schemas.microsoft.com/office/powerpoint/2010/main" val="2171719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dirty="0" smtClean="0">
                <a:cs typeface="Arial" charset="0"/>
              </a:rPr>
              <a:t>Every organization uses some form of technology to convert its inputs into outputs. The initial research on technology’s effect on structure can be traced to Joan Woodward, who studied small manufacturing firms in southern England to determine the extent to which structural design elements were related to organizational success.  She couldn’t find any consistent pattern until she divided the firms into three distinct technologies that had increasing levels of complexity and sophistication. The first category, </a:t>
            </a:r>
            <a:r>
              <a:rPr lang="en-US" b="1" dirty="0" smtClean="0">
                <a:cs typeface="Arial" charset="0"/>
              </a:rPr>
              <a:t>unit production</a:t>
            </a:r>
            <a:r>
              <a:rPr lang="en-US" dirty="0" smtClean="0">
                <a:cs typeface="Arial" charset="0"/>
              </a:rPr>
              <a:t>, described the production of items in units or small batches. The second category, </a:t>
            </a:r>
            <a:r>
              <a:rPr lang="en-US" b="1" dirty="0" smtClean="0">
                <a:cs typeface="Arial" charset="0"/>
              </a:rPr>
              <a:t>mass production</a:t>
            </a:r>
            <a:r>
              <a:rPr lang="en-US" dirty="0" smtClean="0">
                <a:cs typeface="Arial" charset="0"/>
              </a:rPr>
              <a:t>, described large batch manufacturing. Finally, the third and most technically complex group, </a:t>
            </a:r>
            <a:r>
              <a:rPr lang="en-US" b="1" dirty="0" smtClean="0">
                <a:cs typeface="Arial" charset="0"/>
              </a:rPr>
              <a:t>process production</a:t>
            </a:r>
            <a:r>
              <a:rPr lang="en-US" dirty="0" smtClean="0">
                <a:cs typeface="Arial" charset="0"/>
              </a:rPr>
              <a:t>, included continuous-process production. A summary of her findings is shown in Exhibit 10-9.</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8BF00A0C-AEC9-4737-948A-F69C86AD1DB4}" type="slidenum">
              <a:rPr lang="en-US" smtClean="0"/>
              <a:pPr>
                <a:defRPr/>
              </a:pPr>
              <a:t>29</a:t>
            </a:fld>
            <a:endParaRPr lang="en-US" dirty="0"/>
          </a:p>
        </p:txBody>
      </p:sp>
    </p:spTree>
    <p:extLst>
      <p:ext uri="{BB962C8B-B14F-4D97-AF65-F5344CB8AC3E}">
        <p14:creationId xmlns:p14="http://schemas.microsoft.com/office/powerpoint/2010/main" val="3808350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149EE4FD-D3BA-4E38-B68C-82D19EF02DEB}" type="slidenum">
              <a:rPr lang="en-US" smtClean="0"/>
              <a:pPr>
                <a:defRPr/>
              </a:pPr>
              <a:t>30</a:t>
            </a:fld>
            <a:endParaRPr lang="en-US" dirty="0"/>
          </a:p>
        </p:txBody>
      </p:sp>
    </p:spTree>
    <p:extLst>
      <p:ext uri="{BB962C8B-B14F-4D97-AF65-F5344CB8AC3E}">
        <p14:creationId xmlns:p14="http://schemas.microsoft.com/office/powerpoint/2010/main" val="3751505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dirty="0" smtClean="0">
                <a:cs typeface="Arial" charset="0"/>
              </a:rPr>
              <a:t>Structure can be shown visually in an </a:t>
            </a:r>
            <a:r>
              <a:rPr lang="en-US" b="1" smtClean="0">
                <a:cs typeface="Arial" charset="0"/>
              </a:rPr>
              <a:t>organizational chart</a:t>
            </a:r>
            <a:r>
              <a:rPr lang="en-US" smtClean="0">
                <a:cs typeface="Arial" charset="0"/>
              </a:rPr>
              <a:t>. </a:t>
            </a:r>
            <a:r>
              <a:rPr lang="en-US" dirty="0" smtClean="0">
                <a:cs typeface="Arial" charset="0"/>
              </a:rPr>
              <a:t>(See Exhibit 10-1.) When managers create or change the structure, they’re engaged in </a:t>
            </a:r>
            <a:r>
              <a:rPr lang="en-US" b="1" dirty="0" smtClean="0">
                <a:cs typeface="Arial" charset="0"/>
              </a:rPr>
              <a:t>organizational design</a:t>
            </a:r>
            <a:r>
              <a:rPr lang="en-US" dirty="0" smtClean="0">
                <a:cs typeface="Arial" charset="0"/>
              </a:rPr>
              <a:t>, a process that involves decisions about six key elements: work specialization, departmentalization, chain of command, span of control, centralization and decentralization, and formalization.</a:t>
            </a:r>
          </a:p>
        </p:txBody>
      </p:sp>
      <p:sp>
        <p:nvSpPr>
          <p:cNvPr id="4" name="Slide Number Placeholder 3"/>
          <p:cNvSpPr>
            <a:spLocks noGrp="1"/>
          </p:cNvSpPr>
          <p:nvPr>
            <p:ph type="sldNum" sz="quarter" idx="5"/>
          </p:nvPr>
        </p:nvSpPr>
        <p:spPr/>
        <p:txBody>
          <a:bodyPr/>
          <a:lstStyle/>
          <a:p>
            <a:pPr>
              <a:defRPr/>
            </a:pPr>
            <a:fld id="{15D1F198-E0E7-41F1-AC40-955724C69157}" type="slidenum">
              <a:rPr lang="en-US" smtClean="0"/>
              <a:pPr>
                <a:defRPr/>
              </a:pPr>
              <a:t>4</a:t>
            </a:fld>
            <a:endParaRPr lang="en-US" dirty="0"/>
          </a:p>
        </p:txBody>
      </p:sp>
    </p:spTree>
    <p:extLst>
      <p:ext uri="{BB962C8B-B14F-4D97-AF65-F5344CB8AC3E}">
        <p14:creationId xmlns:p14="http://schemas.microsoft.com/office/powerpoint/2010/main" val="283665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r>
              <a:rPr lang="en-US" dirty="0" smtClean="0">
                <a:cs typeface="Arial" charset="0"/>
              </a:rPr>
              <a:t>Some organizations face stable and simple environments with little uncertainty; others face dynamic and complex environments with a lot of uncertainty. Managers try to minimize environmental uncertainty by adjusting the organization’s structure. The evidence on the environment-structure relationship helps explain why so many managers today are restructuring their organizations to be lean, fast, and flexible. Worldwide economic downturns, global competition, accelerated product innovation by competitors, and increased demands from customers for high quality and faster deliveries are examples of dynamic environmental forces. Mechanistic organizations are not equipped to respond to rapid environmental change and environmental uncertainty. As a result, we’re seeing organizations become more organic.</a:t>
            </a:r>
          </a:p>
        </p:txBody>
      </p:sp>
      <p:sp>
        <p:nvSpPr>
          <p:cNvPr id="4" name="Slide Number Placeholder 3"/>
          <p:cNvSpPr>
            <a:spLocks noGrp="1"/>
          </p:cNvSpPr>
          <p:nvPr>
            <p:ph type="sldNum" sz="quarter" idx="5"/>
          </p:nvPr>
        </p:nvSpPr>
        <p:spPr/>
        <p:txBody>
          <a:bodyPr/>
          <a:lstStyle/>
          <a:p>
            <a:pPr>
              <a:defRPr/>
            </a:pPr>
            <a:fld id="{57BF42BC-59A2-4283-9A55-88D4F59A9B70}" type="slidenum">
              <a:rPr lang="en-US" smtClean="0"/>
              <a:pPr>
                <a:defRPr/>
              </a:pPr>
              <a:t>31</a:t>
            </a:fld>
            <a:endParaRPr lang="en-US" dirty="0"/>
          </a:p>
        </p:txBody>
      </p:sp>
    </p:spTree>
    <p:extLst>
      <p:ext uri="{BB962C8B-B14F-4D97-AF65-F5344CB8AC3E}">
        <p14:creationId xmlns:p14="http://schemas.microsoft.com/office/powerpoint/2010/main" val="904627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r>
              <a:rPr lang="en-US" dirty="0" smtClean="0">
                <a:cs typeface="Arial" charset="0"/>
              </a:rPr>
              <a:t>Most companies start as entrepreneurial ventures using a </a:t>
            </a:r>
            <a:r>
              <a:rPr lang="en-US" b="1" dirty="0" smtClean="0">
                <a:cs typeface="Arial" charset="0"/>
              </a:rPr>
              <a:t>simple structure</a:t>
            </a:r>
            <a:r>
              <a:rPr lang="en-US" dirty="0" smtClean="0">
                <a:cs typeface="Arial" charset="0"/>
              </a:rPr>
              <a:t>, an organizational design with low departmentalization, wide spans of control, authority centralized in a single person, and little formalization.  As employees are added, however, most don’t remain as simple structures. The structure tends to become more specialized and formalized.</a:t>
            </a:r>
          </a:p>
          <a:p>
            <a:pPr eaLnBrk="1" hangingPunct="1"/>
            <a:endParaRPr lang="en-US" dirty="0" smtClean="0">
              <a:cs typeface="Arial" charset="0"/>
            </a:endParaRPr>
          </a:p>
          <a:p>
            <a:pPr eaLnBrk="1" hangingPunct="1"/>
            <a:r>
              <a:rPr lang="en-US" dirty="0" smtClean="0">
                <a:cs typeface="Arial" charset="0"/>
              </a:rPr>
              <a:t>A </a:t>
            </a:r>
            <a:r>
              <a:rPr lang="en-US" b="1" dirty="0" smtClean="0">
                <a:cs typeface="Arial" charset="0"/>
              </a:rPr>
              <a:t>functional structure </a:t>
            </a:r>
            <a:r>
              <a:rPr lang="en-US" dirty="0" smtClean="0">
                <a:cs typeface="Arial" charset="0"/>
              </a:rPr>
              <a:t>is an organizational design that groups similar or related occupational specialties together. You can think of this structure as functional departmentalization applied to the entire organization.</a:t>
            </a:r>
          </a:p>
          <a:p>
            <a:pPr eaLnBrk="1" hangingPunct="1"/>
            <a:endParaRPr lang="en-US" dirty="0" smtClean="0">
              <a:cs typeface="Arial" charset="0"/>
            </a:endParaRPr>
          </a:p>
          <a:p>
            <a:pPr eaLnBrk="1" hangingPunct="1"/>
            <a:r>
              <a:rPr lang="en-US" dirty="0" smtClean="0">
                <a:cs typeface="Arial" charset="0"/>
              </a:rPr>
              <a:t>The </a:t>
            </a:r>
            <a:r>
              <a:rPr lang="en-US" b="1" dirty="0" smtClean="0">
                <a:cs typeface="Arial" charset="0"/>
              </a:rPr>
              <a:t>divisional structure </a:t>
            </a:r>
            <a:r>
              <a:rPr lang="en-US" dirty="0" smtClean="0">
                <a:cs typeface="Arial" charset="0"/>
              </a:rPr>
              <a:t>is an organizational structure made up of separate business units or divisions.   n this structure, each division has limited autonomy, with a division manager who has authority over his or her unit and is responsible for as an external overseer to coordinate and control the various divisions, and often provides support services such as financial and legal. </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F2818A07-5CC7-4C82-A374-6CFBAE654F7C}" type="slidenum">
              <a:rPr lang="en-US" smtClean="0"/>
              <a:pPr>
                <a:defRPr/>
              </a:pPr>
              <a:t>32</a:t>
            </a:fld>
            <a:endParaRPr lang="en-US" dirty="0"/>
          </a:p>
        </p:txBody>
      </p:sp>
    </p:spTree>
    <p:extLst>
      <p:ext uri="{BB962C8B-B14F-4D97-AF65-F5344CB8AC3E}">
        <p14:creationId xmlns:p14="http://schemas.microsoft.com/office/powerpoint/2010/main" val="2783802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eaLnBrk="1" hangingPunct="1"/>
            <a:r>
              <a:rPr lang="en-US" dirty="0" smtClean="0">
                <a:cs typeface="Arial" charset="0"/>
              </a:rPr>
              <a:t>When designing a structure, managers may choose one of the traditional organizational designs. These structures tend to be more mechanistic in nature. A summary of the strengths and weaknesses of each can be found in Exhibit 10-10.</a:t>
            </a:r>
          </a:p>
        </p:txBody>
      </p:sp>
      <p:sp>
        <p:nvSpPr>
          <p:cNvPr id="4" name="Slide Number Placeholder 3"/>
          <p:cNvSpPr>
            <a:spLocks noGrp="1"/>
          </p:cNvSpPr>
          <p:nvPr>
            <p:ph type="sldNum" sz="quarter" idx="5"/>
          </p:nvPr>
        </p:nvSpPr>
        <p:spPr/>
        <p:txBody>
          <a:bodyPr/>
          <a:lstStyle/>
          <a:p>
            <a:pPr>
              <a:defRPr/>
            </a:pPr>
            <a:fld id="{95ED0B53-E4BC-46B7-977A-FC26EB3E85E0}" type="slidenum">
              <a:rPr lang="en-US" smtClean="0"/>
              <a:pPr>
                <a:defRPr/>
              </a:pPr>
              <a:t>33</a:t>
            </a:fld>
            <a:endParaRPr lang="en-US" dirty="0"/>
          </a:p>
        </p:txBody>
      </p:sp>
    </p:spTree>
    <p:extLst>
      <p:ext uri="{BB962C8B-B14F-4D97-AF65-F5344CB8AC3E}">
        <p14:creationId xmlns:p14="http://schemas.microsoft.com/office/powerpoint/2010/main" val="777793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34</a:t>
            </a:fld>
            <a:endParaRPr lang="en-US" dirty="0"/>
          </a:p>
        </p:txBody>
      </p:sp>
    </p:spTree>
    <p:extLst>
      <p:ext uri="{BB962C8B-B14F-4D97-AF65-F5344CB8AC3E}">
        <p14:creationId xmlns:p14="http://schemas.microsoft.com/office/powerpoint/2010/main" val="1906757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E39212B8-8835-428C-80E7-DCD7A98FA42C}" type="slidenum">
              <a:rPr lang="en-US" smtClean="0"/>
              <a:pPr>
                <a:defRPr/>
              </a:pPr>
              <a:t>5</a:t>
            </a:fld>
            <a:endParaRPr lang="en-US" dirty="0"/>
          </a:p>
        </p:txBody>
      </p:sp>
    </p:spTree>
    <p:extLst>
      <p:ext uri="{BB962C8B-B14F-4D97-AF65-F5344CB8AC3E}">
        <p14:creationId xmlns:p14="http://schemas.microsoft.com/office/powerpoint/2010/main" val="730324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b="1" dirty="0" smtClean="0">
                <a:cs typeface="Arial" charset="0"/>
              </a:rPr>
              <a:t>Work specialization</a:t>
            </a:r>
            <a:r>
              <a:rPr lang="en-US" dirty="0" smtClean="0">
                <a:cs typeface="Arial" charset="0"/>
              </a:rPr>
              <a:t> is dividing work activities into separate job tasks. Individual employees “specialize” in doing part of an activity rather than the entire activity in order to increase work output. It’s also known as division of labor. Work specialization makes efficient use of the diversity of workers skills.</a:t>
            </a:r>
          </a:p>
          <a:p>
            <a:pPr eaLnBrk="1" hangingPunct="1"/>
            <a:endParaRPr lang="en-US" dirty="0" smtClean="0">
              <a:cs typeface="Arial" charset="0"/>
            </a:endParaRPr>
          </a:p>
          <a:p>
            <a:pPr eaLnBrk="1" hangingPunct="1"/>
            <a:r>
              <a:rPr lang="en-US" dirty="0" smtClean="0">
                <a:cs typeface="Arial" charset="0"/>
              </a:rPr>
              <a:t>Early proponents of work specialization believed it could lead to great increases in productivity. At the beginning of the twentieth century, that generalization was reasonable. Because specialization was not widely practiced, its introduction almost always generated higher productivity.</a:t>
            </a:r>
          </a:p>
          <a:p>
            <a:pPr eaLnBrk="1" hangingPunct="1"/>
            <a:endParaRPr lang="en-US" dirty="0" smtClean="0">
              <a:cs typeface="Arial" charset="0"/>
            </a:endParaRPr>
          </a:p>
          <a:p>
            <a:pPr eaLnBrk="1" hangingPunct="1"/>
            <a:r>
              <a:rPr lang="en-US" dirty="0" smtClean="0">
                <a:cs typeface="Arial" charset="0"/>
              </a:rPr>
              <a:t>But, as Exhibit 10-2 illustrates, a good thing can be carried too far. At some point, the human diseconomies from division of labor—boredom, fatigue, stress, low productivity, poor quality, increased absenteeism, and high turnover—exceed the economic advantages.</a:t>
            </a:r>
          </a:p>
        </p:txBody>
      </p:sp>
      <p:sp>
        <p:nvSpPr>
          <p:cNvPr id="4" name="Slide Number Placeholder 3"/>
          <p:cNvSpPr>
            <a:spLocks noGrp="1"/>
          </p:cNvSpPr>
          <p:nvPr>
            <p:ph type="sldNum" sz="quarter" idx="5"/>
          </p:nvPr>
        </p:nvSpPr>
        <p:spPr/>
        <p:txBody>
          <a:bodyPr/>
          <a:lstStyle/>
          <a:p>
            <a:pPr>
              <a:defRPr/>
            </a:pPr>
            <a:fld id="{9D81041D-BB36-4241-9E3B-89E0861D5E0E}" type="slidenum">
              <a:rPr lang="en-US" smtClean="0"/>
              <a:pPr>
                <a:defRPr/>
              </a:pPr>
              <a:t>6</a:t>
            </a:fld>
            <a:endParaRPr lang="en-US" dirty="0"/>
          </a:p>
        </p:txBody>
      </p:sp>
    </p:spTree>
    <p:extLst>
      <p:ext uri="{BB962C8B-B14F-4D97-AF65-F5344CB8AC3E}">
        <p14:creationId xmlns:p14="http://schemas.microsoft.com/office/powerpoint/2010/main" val="3056744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613A5636-A429-4648-8021-B0B6DFF577F2}" type="slidenum">
              <a:rPr lang="en-US" smtClean="0"/>
              <a:pPr>
                <a:defRPr/>
              </a:pPr>
              <a:t>7</a:t>
            </a:fld>
            <a:endParaRPr lang="en-US" dirty="0"/>
          </a:p>
        </p:txBody>
      </p:sp>
    </p:spTree>
    <p:extLst>
      <p:ext uri="{BB962C8B-B14F-4D97-AF65-F5344CB8AC3E}">
        <p14:creationId xmlns:p14="http://schemas.microsoft.com/office/powerpoint/2010/main" val="1161639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dirty="0" smtClean="0">
                <a:cs typeface="Arial" charset="0"/>
              </a:rPr>
              <a:t>How jobs are grouped together is called </a:t>
            </a:r>
            <a:r>
              <a:rPr lang="en-US" b="1" dirty="0" smtClean="0">
                <a:cs typeface="Arial" charset="0"/>
              </a:rPr>
              <a:t>departmentalization</a:t>
            </a:r>
            <a:r>
              <a:rPr lang="en-US" dirty="0" smtClean="0">
                <a:cs typeface="Arial" charset="0"/>
              </a:rPr>
              <a:t>. Five common forms of departmentalization are used, although an organization may develop its own unique classification. Exhibit 10-3 illustrates each type of departmentalization as well as the advantages</a:t>
            </a:r>
            <a:r>
              <a:rPr lang="en-US" baseline="0" dirty="0" smtClean="0">
                <a:cs typeface="Arial" charset="0"/>
              </a:rPr>
              <a:t> </a:t>
            </a:r>
            <a:r>
              <a:rPr lang="en-US" dirty="0" smtClean="0">
                <a:cs typeface="Arial" charset="0"/>
              </a:rPr>
              <a:t>and disadvantages of each.</a:t>
            </a:r>
          </a:p>
        </p:txBody>
      </p:sp>
      <p:sp>
        <p:nvSpPr>
          <p:cNvPr id="4" name="Slide Number Placeholder 3"/>
          <p:cNvSpPr>
            <a:spLocks noGrp="1"/>
          </p:cNvSpPr>
          <p:nvPr>
            <p:ph type="sldNum" sz="quarter" idx="5"/>
          </p:nvPr>
        </p:nvSpPr>
        <p:spPr/>
        <p:txBody>
          <a:bodyPr/>
          <a:lstStyle/>
          <a:p>
            <a:pPr>
              <a:defRPr/>
            </a:pPr>
            <a:fld id="{043E66B8-BF11-4E2F-AB26-DE3408D8F638}" type="slidenum">
              <a:rPr lang="en-US" smtClean="0"/>
              <a:pPr>
                <a:defRPr/>
              </a:pPr>
              <a:t>8</a:t>
            </a:fld>
            <a:endParaRPr lang="en-US" dirty="0"/>
          </a:p>
        </p:txBody>
      </p:sp>
    </p:spTree>
    <p:extLst>
      <p:ext uri="{BB962C8B-B14F-4D97-AF65-F5344CB8AC3E}">
        <p14:creationId xmlns:p14="http://schemas.microsoft.com/office/powerpoint/2010/main" val="2907037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CA4914FF-6803-4646-B55A-2D02BD331AEE}" type="slidenum">
              <a:rPr lang="en-US" smtClean="0"/>
              <a:pPr>
                <a:defRPr/>
              </a:pPr>
              <a:t>9</a:t>
            </a:fld>
            <a:endParaRPr lang="en-US" dirty="0"/>
          </a:p>
        </p:txBody>
      </p:sp>
    </p:spTree>
    <p:extLst>
      <p:ext uri="{BB962C8B-B14F-4D97-AF65-F5344CB8AC3E}">
        <p14:creationId xmlns:p14="http://schemas.microsoft.com/office/powerpoint/2010/main" val="264972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E9D923B0-E128-4F3C-9BD2-D6232DFFF4CB}" type="slidenum">
              <a:rPr lang="en-US" smtClean="0"/>
              <a:pPr>
                <a:defRPr/>
              </a:pPr>
              <a:t>10</a:t>
            </a:fld>
            <a:endParaRPr lang="en-US" dirty="0"/>
          </a:p>
        </p:txBody>
      </p:sp>
    </p:spTree>
    <p:extLst>
      <p:ext uri="{BB962C8B-B14F-4D97-AF65-F5344CB8AC3E}">
        <p14:creationId xmlns:p14="http://schemas.microsoft.com/office/powerpoint/2010/main" val="2072445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11-</a:t>
            </a:r>
            <a:fld id="{3CF9C824-F72D-42A3-B268-BB21EA253AAD}"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userDrawn="1"/>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11-</a:t>
            </a:r>
            <a:fld id="{883456E9-D660-461C-958A-E63C7EE80D54}"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C2597C-FE27-4B02-BC12-E09187899089}" type="datetime4">
              <a:rPr lang="en-US" smtClean="0"/>
              <a:pPr/>
              <a:t>September 13, 2016</a:t>
            </a:fld>
            <a:endParaRPr lang="en-US" dirty="0"/>
          </a:p>
        </p:txBody>
      </p:sp>
      <p:sp>
        <p:nvSpPr>
          <p:cNvPr id="4" name="Footer Placeholder 3"/>
          <p:cNvSpPr>
            <a:spLocks noGrp="1"/>
          </p:cNvSpPr>
          <p:nvPr>
            <p:ph type="ftr" sz="quarter" idx="11"/>
          </p:nvPr>
        </p:nvSpPr>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10 - </a:t>
            </a:r>
            <a:fld id="{1D72EBF8-7CF5-44B7-B2BF-E22DE4D0703D}"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979A951F-9F7B-46AE-B7A0-32ED20544E90}"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smtClean="0"/>
              <a:t>10 - 2</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83BD830-6EB2-487A-AF0E-BC2EEBEBD6CC}"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B7A0E81-DA63-4E5A-BDE1-745CAD33A273}" type="datetime4">
              <a:rPr lang="en-US" smtClean="0"/>
              <a:pPr/>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0DE557F7-ECAF-4DC4-B199-3DE9C7854D04}" type="datetime4">
              <a:rPr lang="en-US" smtClean="0"/>
              <a:pPr/>
              <a:t>September 13, 2016</a:t>
            </a:fld>
            <a:endParaRPr lang="en-US" dirty="0"/>
          </a:p>
        </p:txBody>
      </p:sp>
      <p:sp>
        <p:nvSpPr>
          <p:cNvPr id="8" name="Footer Placeholder 7"/>
          <p:cNvSpPr>
            <a:spLocks noGrp="1"/>
          </p:cNvSpPr>
          <p:nvPr>
            <p:ph type="ftr" sz="quarter" idx="11"/>
          </p:nvPr>
        </p:nvSpPr>
        <p:spPr/>
        <p:txBody>
          <a:bodyPr/>
          <a:lstStyle/>
          <a:p>
            <a:r>
              <a:rPr lang="en-US" dirty="0" smtClean="0"/>
              <a:t>Copyright © 2016 Pearson Education, Inc.</a:t>
            </a:r>
            <a:endParaRPr lang="en-US" dirty="0"/>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81D54044-07A1-4699-864B-4AB3644CEB0B}" type="datetime4">
              <a:rPr lang="en-US" smtClean="0"/>
              <a:pPr/>
              <a:t>September 13, 2016</a:t>
            </a:fld>
            <a:endParaRPr lang="en-US" dirty="0"/>
          </a:p>
        </p:txBody>
      </p:sp>
      <p:sp>
        <p:nvSpPr>
          <p:cNvPr id="4" name="Footer Placeholder 3"/>
          <p:cNvSpPr>
            <a:spLocks noGrp="1"/>
          </p:cNvSpPr>
          <p:nvPr>
            <p:ph type="ftr" sz="quarter" idx="11"/>
          </p:nvPr>
        </p:nvSpPr>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366D366B-372D-420E-9A32-F64BBE5E907C}" type="datetime4">
              <a:rPr lang="en-US" smtClean="0"/>
              <a:pPr/>
              <a:t>September 13, 2016</a:t>
            </a:fld>
            <a:endParaRPr lang="en-US" dirty="0"/>
          </a:p>
        </p:txBody>
      </p:sp>
      <p:sp>
        <p:nvSpPr>
          <p:cNvPr id="3" name="Footer Placeholder 2"/>
          <p:cNvSpPr>
            <a:spLocks noGrp="1"/>
          </p:cNvSpPr>
          <p:nvPr>
            <p:ph type="ftr" sz="quarter" idx="11"/>
          </p:nvPr>
        </p:nvSpPr>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ED3D7429-A000-4DC1-8347-D781A0B1E6ED}" type="datetime4">
              <a:rPr lang="en-US" smtClean="0"/>
              <a:pPr/>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FF875B9C-71FC-4C8F-8282-FB7FFACAAAF3}" type="datetime4">
              <a:rPr lang="en-US" smtClean="0"/>
              <a:pPr/>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C71882-5311-4027-8C6F-BB5AAC65A614}"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957E5F-FD2C-4996-99C3-FA4010B49908}"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a:solidFill>
                  <a:schemeClr val="bg1"/>
                </a:solidFill>
              </a:rPr>
              <a:t>11-</a:t>
            </a:r>
            <a:fld id="{8D06EF88-D0EA-4944-899D-E05222ABA555}" type="slidenum">
              <a:rPr lang="en-US" sz="1200" b="1">
                <a:solidFill>
                  <a:schemeClr val="bg1"/>
                </a:solidFill>
              </a:rPr>
              <a:pPr eaLnBrk="0" hangingPunct="0">
                <a:spcBef>
                  <a:spcPct val="50000"/>
                </a:spcBef>
              </a:pPr>
              <a:t>‹#›</a:t>
            </a:fld>
            <a:r>
              <a:rPr lang="en-US" sz="1200" b="1" dirty="0">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
        <p:nvSpPr>
          <p:cNvPr id="1035"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36"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fontAlgn="base">
        <a:spcBef>
          <a:spcPct val="20000"/>
        </a:spcBef>
        <a:spcAft>
          <a:spcPct val="0"/>
        </a:spcAft>
        <a:buFont typeface="Arial" charset="0"/>
        <a:defRPr sz="2800" i="1">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i="1">
          <a:solidFill>
            <a:schemeClr val="tx1"/>
          </a:solidFill>
          <a:latin typeface="+mn-lt"/>
        </a:defRPr>
      </a:lvl2pPr>
      <a:lvl3pPr marL="1143000" indent="-228600" algn="l" rtl="0" fontAlgn="base">
        <a:spcBef>
          <a:spcPct val="20000"/>
        </a:spcBef>
        <a:spcAft>
          <a:spcPct val="0"/>
        </a:spcAft>
        <a:buFont typeface="Arial" charset="0"/>
        <a:buChar char="•"/>
        <a:defRPr sz="2400" i="1">
          <a:solidFill>
            <a:schemeClr val="tx1"/>
          </a:solidFill>
          <a:latin typeface="+mn-lt"/>
        </a:defRPr>
      </a:lvl3pPr>
      <a:lvl4pPr marL="1600200" indent="-228600" algn="l" rtl="0" fontAlgn="base">
        <a:spcBef>
          <a:spcPct val="20000"/>
        </a:spcBef>
        <a:spcAft>
          <a:spcPct val="0"/>
        </a:spcAft>
        <a:buFont typeface="Arial" charset="0"/>
        <a:buChar char="–"/>
        <a:defRPr sz="2000" i="1">
          <a:solidFill>
            <a:schemeClr val="tx1"/>
          </a:solidFill>
          <a:latin typeface="+mn-lt"/>
        </a:defRPr>
      </a:lvl4pPr>
      <a:lvl5pPr marL="2057400" indent="-228600" algn="l" rtl="0" fontAlgn="base">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a:solidFill>
                  <a:schemeClr val="bg1"/>
                </a:solidFill>
              </a:rPr>
              <a:t>11-</a:t>
            </a:r>
            <a:fld id="{EC6B777A-5E5A-4C1A-923B-4D365B794A73}" type="slidenum">
              <a:rPr lang="en-US" sz="1200" b="1">
                <a:solidFill>
                  <a:schemeClr val="bg1"/>
                </a:solidFill>
              </a:rPr>
              <a:pPr eaLnBrk="0" hangingPunct="0">
                <a:spcBef>
                  <a:spcPct val="50000"/>
                </a:spcBef>
              </a:pPr>
              <a:t>‹#›</a:t>
            </a:fld>
            <a:r>
              <a:rPr lang="en-US" sz="1200" b="1" dirty="0">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sldNum="0"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4"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EC2597C-FE27-4B02-BC12-E09187899089}" type="datetime4">
              <a:rPr lang="en-US" smtClean="0"/>
              <a:pPr/>
              <a:t>September 13, 2016</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dirty="0" smtClean="0"/>
              <a:t>Copyright © 2016 Pearson Education, Inc.</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62"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hf sldNum="0"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a:xfrm>
            <a:off x="4800600" y="1447800"/>
            <a:ext cx="3810000" cy="1752600"/>
          </a:xfrm>
        </p:spPr>
        <p:txBody>
          <a:bodyPr>
            <a:normAutofit/>
          </a:bodyPr>
          <a:lstStyle/>
          <a:p>
            <a:r>
              <a:rPr lang="en-US" sz="3200" dirty="0" err="1" smtClean="0">
                <a:latin typeface="HelveticaNeue-Light"/>
              </a:rPr>
              <a:t>DesENHO</a:t>
            </a:r>
            <a:r>
              <a:rPr lang="en-US" sz="3200" dirty="0" smtClean="0">
                <a:latin typeface="HelveticaNeue-Light"/>
              </a:rPr>
              <a:t> </a:t>
            </a:r>
            <a:r>
              <a:rPr lang="en-US" sz="3200" dirty="0" err="1" smtClean="0">
                <a:latin typeface="HelveticaNeue-Light"/>
              </a:rPr>
              <a:t>organizaCional</a:t>
            </a:r>
            <a:r>
              <a:rPr lang="en-US" sz="3200" dirty="0" smtClean="0">
                <a:latin typeface="HelveticaNeue-Light"/>
              </a:rPr>
              <a:t> </a:t>
            </a:r>
            <a:endParaRPr lang="en-US" sz="3200" dirty="0">
              <a:latin typeface="HelveticaNeue-Light"/>
            </a:endParaRPr>
          </a:p>
        </p:txBody>
      </p:sp>
      <p:sp>
        <p:nvSpPr>
          <p:cNvPr id="15" name="Footer Placeholder 14"/>
          <p:cNvSpPr>
            <a:spLocks noGrp="1"/>
          </p:cNvSpPr>
          <p:nvPr>
            <p:ph type="ftr" sz="quarter" idx="4294967295"/>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7924800" y="6553200"/>
            <a:ext cx="838200" cy="246221"/>
          </a:xfrm>
          <a:prstGeom prst="rect">
            <a:avLst/>
          </a:prstGeom>
          <a:noFill/>
        </p:spPr>
        <p:txBody>
          <a:bodyPr wrap="square" rtlCol="0">
            <a:spAutoFit/>
          </a:bodyPr>
          <a:lstStyle/>
          <a:p>
            <a:r>
              <a:rPr lang="en-US" sz="1000" dirty="0" smtClean="0"/>
              <a:t>10 - 1</a:t>
            </a:r>
            <a:endParaRPr lang="en-US" sz="1000" dirty="0"/>
          </a:p>
        </p:txBody>
      </p:sp>
      <p:sp>
        <p:nvSpPr>
          <p:cNvPr id="7" name="Oval 6"/>
          <p:cNvSpPr/>
          <p:nvPr/>
        </p:nvSpPr>
        <p:spPr>
          <a:xfrm>
            <a:off x="7162800" y="3886200"/>
            <a:ext cx="1676400" cy="1524000"/>
          </a:xfrm>
          <a:prstGeom prst="ellips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10</a:t>
            </a:r>
            <a:endParaRPr lang="en-US" sz="5400" dirty="0">
              <a:solidFill>
                <a:schemeClr val="tx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00"/>
            <a:ext cx="3733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7" name="TextBox 6"/>
          <p:cNvSpPr txBox="1"/>
          <p:nvPr/>
        </p:nvSpPr>
        <p:spPr>
          <a:xfrm>
            <a:off x="8382000" y="6488668"/>
            <a:ext cx="762000" cy="246221"/>
          </a:xfrm>
          <a:prstGeom prst="rect">
            <a:avLst/>
          </a:prstGeom>
          <a:noFill/>
        </p:spPr>
        <p:txBody>
          <a:bodyPr wrap="square" rtlCol="0">
            <a:spAutoFit/>
          </a:bodyPr>
          <a:lstStyle/>
          <a:p>
            <a:r>
              <a:rPr lang="en-US" sz="1000" dirty="0" smtClean="0"/>
              <a:t>10 - 10</a:t>
            </a:r>
            <a:endParaRPr lang="en-US" sz="1000" dirty="0"/>
          </a:p>
        </p:txBody>
      </p:sp>
      <p:pic>
        <p:nvPicPr>
          <p:cNvPr id="2" name="Picture 1"/>
          <p:cNvPicPr>
            <a:picLocks noChangeAspect="1"/>
          </p:cNvPicPr>
          <p:nvPr/>
        </p:nvPicPr>
        <p:blipFill>
          <a:blip r:embed="rId3"/>
          <a:stretch>
            <a:fillRect/>
          </a:stretch>
        </p:blipFill>
        <p:spPr>
          <a:xfrm>
            <a:off x="74644" y="1894117"/>
            <a:ext cx="9017533" cy="3860800"/>
          </a:xfrm>
          <a:prstGeom prst="rect">
            <a:avLst/>
          </a:prstGeom>
        </p:spPr>
      </p:pic>
      <p:sp>
        <p:nvSpPr>
          <p:cNvPr id="11" name="Rectangle 2"/>
          <p:cNvSpPr>
            <a:spLocks noGrp="1" noChangeArrowheads="1"/>
          </p:cNvSpPr>
          <p:nvPr>
            <p:ph type="title"/>
          </p:nvPr>
        </p:nvSpPr>
        <p:spPr>
          <a:xfrm>
            <a:off x="685800" y="274638"/>
            <a:ext cx="7772400" cy="1143000"/>
          </a:xfrm>
        </p:spPr>
        <p:txBody>
          <a:bodyPr>
            <a:noAutofit/>
          </a:bodyPr>
          <a:lstStyle/>
          <a:p>
            <a:pPr algn="ctr"/>
            <a:r>
              <a:rPr lang="en-US" sz="3000" dirty="0" err="1" smtClean="0"/>
              <a:t>Figura</a:t>
            </a:r>
            <a:r>
              <a:rPr lang="en-US" sz="3000" dirty="0" smtClean="0"/>
              <a:t> 10-3</a:t>
            </a:r>
            <a:br>
              <a:rPr lang="en-US" sz="3000" dirty="0" smtClean="0"/>
            </a:br>
            <a:r>
              <a:rPr lang="en-US" sz="3000" dirty="0" smtClean="0"/>
              <a:t> (CONT.)</a:t>
            </a:r>
            <a:endParaRPr lang="en-US" sz="3000" dirty="0" smtClean="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9" name="TextBox 8"/>
          <p:cNvSpPr txBox="1"/>
          <p:nvPr/>
        </p:nvSpPr>
        <p:spPr>
          <a:xfrm>
            <a:off x="8153400" y="6400800"/>
            <a:ext cx="838200" cy="246221"/>
          </a:xfrm>
          <a:prstGeom prst="rect">
            <a:avLst/>
          </a:prstGeom>
          <a:noFill/>
        </p:spPr>
        <p:txBody>
          <a:bodyPr wrap="square" rtlCol="0">
            <a:spAutoFit/>
          </a:bodyPr>
          <a:lstStyle/>
          <a:p>
            <a:r>
              <a:rPr lang="en-US" sz="1000" dirty="0" smtClean="0"/>
              <a:t>10 - 11</a:t>
            </a:r>
            <a:endParaRPr lang="en-US" sz="1000" dirty="0"/>
          </a:p>
        </p:txBody>
      </p:sp>
      <p:sp>
        <p:nvSpPr>
          <p:cNvPr id="10" name="Rectangle 2"/>
          <p:cNvSpPr>
            <a:spLocks noGrp="1" noChangeArrowheads="1"/>
          </p:cNvSpPr>
          <p:nvPr>
            <p:ph type="title"/>
          </p:nvPr>
        </p:nvSpPr>
        <p:spPr>
          <a:xfrm>
            <a:off x="685800" y="274638"/>
            <a:ext cx="7772400" cy="1143000"/>
          </a:xfrm>
        </p:spPr>
        <p:txBody>
          <a:bodyPr>
            <a:noAutofit/>
          </a:bodyPr>
          <a:lstStyle/>
          <a:p>
            <a:pPr algn="ctr"/>
            <a:r>
              <a:rPr lang="en-US" sz="3000" dirty="0" err="1" smtClean="0"/>
              <a:t>figura</a:t>
            </a:r>
            <a:r>
              <a:rPr lang="en-US" sz="3000" dirty="0" smtClean="0"/>
              <a:t> 10-3</a:t>
            </a:r>
            <a:br>
              <a:rPr lang="en-US" sz="3000" dirty="0" smtClean="0"/>
            </a:br>
            <a:r>
              <a:rPr lang="en-US" sz="3000" dirty="0" smtClean="0"/>
              <a:t> (CONT.)</a:t>
            </a:r>
            <a:endParaRPr lang="en-US" sz="3000" dirty="0" smtClean="0">
              <a:latin typeface="Calibri" pitchFamily="34" charset="0"/>
            </a:endParaRPr>
          </a:p>
        </p:txBody>
      </p:sp>
      <p:pic>
        <p:nvPicPr>
          <p:cNvPr id="3" name="Picture 2"/>
          <p:cNvPicPr>
            <a:picLocks noChangeAspect="1"/>
          </p:cNvPicPr>
          <p:nvPr/>
        </p:nvPicPr>
        <p:blipFill>
          <a:blip r:embed="rId3"/>
          <a:stretch>
            <a:fillRect/>
          </a:stretch>
        </p:blipFill>
        <p:spPr>
          <a:xfrm>
            <a:off x="0" y="1752599"/>
            <a:ext cx="9144000" cy="432591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normAutofit fontScale="90000"/>
          </a:bodyPr>
          <a:lstStyle/>
          <a:p>
            <a:pPr algn="ctr"/>
            <a:r>
              <a:rPr lang="en-US" sz="3600" dirty="0" err="1" smtClean="0"/>
              <a:t>TendÊncias</a:t>
            </a:r>
            <a:r>
              <a:rPr lang="en-US" sz="3600" dirty="0" smtClean="0"/>
              <a:t> da </a:t>
            </a:r>
            <a:r>
              <a:rPr lang="en-US" sz="3600" dirty="0" err="1" smtClean="0"/>
              <a:t>Departmentalização</a:t>
            </a:r>
            <a:endParaRPr lang="en-US" sz="3600" dirty="0" smtClean="0">
              <a:latin typeface="Calibri" pitchFamily="34" charset="0"/>
            </a:endParaRPr>
          </a:p>
        </p:txBody>
      </p:sp>
      <p:sp>
        <p:nvSpPr>
          <p:cNvPr id="11" name="Content Placeholder 10"/>
          <p:cNvSpPr>
            <a:spLocks noGrp="1"/>
          </p:cNvSpPr>
          <p:nvPr>
            <p:ph idx="1"/>
          </p:nvPr>
        </p:nvSpPr>
        <p:spPr>
          <a:xfrm>
            <a:off x="685800" y="2133600"/>
            <a:ext cx="7772400" cy="3200400"/>
          </a:xfrm>
        </p:spPr>
        <p:txBody>
          <a:bodyPr>
            <a:normAutofit/>
          </a:bodyPr>
          <a:lstStyle/>
          <a:p>
            <a:pPr indent="-342900" algn="just" eaLnBrk="0" hangingPunct="0">
              <a:spcBef>
                <a:spcPct val="20000"/>
              </a:spcBef>
            </a:pPr>
            <a:r>
              <a:rPr lang="pt-PT" sz="2400" b="1" dirty="0"/>
              <a:t>Departamentalização com base nos clientes </a:t>
            </a:r>
            <a:r>
              <a:rPr lang="pt-PT" sz="2400" dirty="0" smtClean="0">
                <a:latin typeface="Arial"/>
                <a:cs typeface="Arial"/>
              </a:rPr>
              <a:t>– Verifica-se um aumento do uso da departamentalização com base nos clientes.</a:t>
            </a:r>
          </a:p>
          <a:p>
            <a:pPr indent="-342900" algn="just" eaLnBrk="0" hangingPunct="0">
              <a:spcBef>
                <a:spcPct val="20000"/>
              </a:spcBef>
            </a:pPr>
            <a:endParaRPr lang="pt-PT" sz="800" dirty="0" smtClean="0">
              <a:latin typeface="Arial"/>
              <a:cs typeface="Arial"/>
            </a:endParaRPr>
          </a:p>
          <a:p>
            <a:pPr indent="-342900" algn="just" eaLnBrk="0" hangingPunct="0">
              <a:spcBef>
                <a:spcPct val="20000"/>
              </a:spcBef>
            </a:pPr>
            <a:r>
              <a:rPr lang="pt-PT" sz="2400" b="1" dirty="0" smtClean="0"/>
              <a:t>Equipas multidisciplinares </a:t>
            </a:r>
            <a:r>
              <a:rPr lang="pt-PT" sz="2400" dirty="0">
                <a:latin typeface="Arial"/>
                <a:cs typeface="Arial"/>
              </a:rPr>
              <a:t>– equipas de trabalho compostas por indivíduos de várias especialidades funcionais.</a:t>
            </a:r>
          </a:p>
          <a:p>
            <a:pPr algn="just"/>
            <a:endParaRPr lang="en-US" sz="24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6" name="TextBox 5"/>
          <p:cNvSpPr txBox="1"/>
          <p:nvPr/>
        </p:nvSpPr>
        <p:spPr>
          <a:xfrm>
            <a:off x="8077200" y="6400800"/>
            <a:ext cx="838200" cy="246221"/>
          </a:xfrm>
          <a:prstGeom prst="rect">
            <a:avLst/>
          </a:prstGeom>
          <a:noFill/>
        </p:spPr>
        <p:txBody>
          <a:bodyPr wrap="square" rtlCol="0">
            <a:spAutoFit/>
          </a:bodyPr>
          <a:lstStyle/>
          <a:p>
            <a:r>
              <a:rPr lang="en-US" sz="1000" dirty="0" smtClean="0"/>
              <a:t>10 - 12</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algn="ctr"/>
            <a:r>
              <a:rPr lang="en-US" sz="3600" dirty="0" err="1" smtClean="0"/>
              <a:t>Cadeia</a:t>
            </a:r>
            <a:r>
              <a:rPr lang="en-US" sz="3600" dirty="0" smtClean="0"/>
              <a:t> de </a:t>
            </a:r>
            <a:r>
              <a:rPr lang="en-US" sz="3600" dirty="0" err="1" smtClean="0"/>
              <a:t>Comando</a:t>
            </a:r>
            <a:r>
              <a:rPr lang="en-US" sz="3600" dirty="0" smtClean="0"/>
              <a:t> </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52226" name="Rectangle 3"/>
          <p:cNvSpPr txBox="1">
            <a:spLocks/>
          </p:cNvSpPr>
          <p:nvPr/>
        </p:nvSpPr>
        <p:spPr bwMode="auto">
          <a:xfrm>
            <a:off x="473015" y="2057400"/>
            <a:ext cx="8229600" cy="4152900"/>
          </a:xfrm>
          <a:prstGeom prst="rect">
            <a:avLst/>
          </a:prstGeom>
          <a:noFill/>
          <a:ln w="9525">
            <a:noFill/>
            <a:miter lim="800000"/>
            <a:headEnd/>
            <a:tailEnd/>
          </a:ln>
        </p:spPr>
        <p:txBody>
          <a:bodyPr/>
          <a:lstStyle/>
          <a:p>
            <a:pPr marL="342900" indent="-342900" algn="just" eaLnBrk="0" hangingPunct="0">
              <a:spcBef>
                <a:spcPct val="20000"/>
              </a:spcBef>
            </a:pPr>
            <a:r>
              <a:rPr lang="en-US" sz="2400" b="1" dirty="0" smtClean="0"/>
              <a:t>   </a:t>
            </a:r>
            <a:r>
              <a:rPr lang="pt-PT" sz="2400" b="1" dirty="0" smtClean="0"/>
              <a:t>Cadeia de comando</a:t>
            </a:r>
          </a:p>
          <a:p>
            <a:pPr marL="342900" indent="-342900" algn="just" eaLnBrk="0" hangingPunct="0">
              <a:spcBef>
                <a:spcPct val="20000"/>
              </a:spcBef>
            </a:pPr>
            <a:endParaRPr lang="pt-PT" sz="800" b="1" dirty="0"/>
          </a:p>
          <a:p>
            <a:pPr marL="261938" algn="just" eaLnBrk="0" hangingPunct="0">
              <a:spcBef>
                <a:spcPct val="20000"/>
              </a:spcBef>
            </a:pPr>
            <a:r>
              <a:rPr lang="pt-PT" sz="2400" dirty="0" smtClean="0"/>
              <a:t>Linha continua de autoridade que se estende desde a gestão de topo até aos níveis mais baixos da organização — clarifica quem manda em quem e quem reporta a quem.</a:t>
            </a:r>
            <a:endParaRPr lang="pt-PT" sz="2400" dirty="0"/>
          </a:p>
        </p:txBody>
      </p:sp>
      <p:sp>
        <p:nvSpPr>
          <p:cNvPr id="6" name="TextBox 5"/>
          <p:cNvSpPr txBox="1"/>
          <p:nvPr/>
        </p:nvSpPr>
        <p:spPr>
          <a:xfrm>
            <a:off x="8229600" y="6477000"/>
            <a:ext cx="914400" cy="246221"/>
          </a:xfrm>
          <a:prstGeom prst="rect">
            <a:avLst/>
          </a:prstGeom>
          <a:noFill/>
        </p:spPr>
        <p:txBody>
          <a:bodyPr wrap="square" rtlCol="0">
            <a:spAutoFit/>
          </a:bodyPr>
          <a:lstStyle/>
          <a:p>
            <a:r>
              <a:rPr lang="en-US" sz="1000" dirty="0" smtClean="0"/>
              <a:t>10 - 13</a:t>
            </a:r>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algn="ctr"/>
            <a:r>
              <a:rPr lang="en-US" sz="3600" dirty="0" err="1" smtClean="0"/>
              <a:t>Autoridade</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276600" cy="365125"/>
          </a:xfrm>
        </p:spPr>
        <p:txBody>
          <a:bodyPr/>
          <a:lstStyle/>
          <a:p>
            <a:r>
              <a:rPr lang="en-US" dirty="0" smtClean="0"/>
              <a:t>Copyright © 2016 Pearson Education, Inc.</a:t>
            </a:r>
            <a:endParaRPr lang="en-US" dirty="0"/>
          </a:p>
        </p:txBody>
      </p:sp>
      <p:sp>
        <p:nvSpPr>
          <p:cNvPr id="54274" name="Rectangle 3"/>
          <p:cNvSpPr txBox="1">
            <a:spLocks/>
          </p:cNvSpPr>
          <p:nvPr/>
        </p:nvSpPr>
        <p:spPr bwMode="auto">
          <a:xfrm>
            <a:off x="228600" y="1981200"/>
            <a:ext cx="8229600" cy="4324622"/>
          </a:xfrm>
          <a:prstGeom prst="rect">
            <a:avLst/>
          </a:prstGeom>
          <a:noFill/>
          <a:ln w="9525">
            <a:noFill/>
            <a:miter lim="800000"/>
            <a:headEnd/>
            <a:tailEnd/>
          </a:ln>
        </p:spPr>
        <p:txBody>
          <a:bodyPr/>
          <a:lstStyle/>
          <a:p>
            <a:pPr marL="342900" indent="-342900" algn="just" eaLnBrk="0" hangingPunct="0">
              <a:spcBef>
                <a:spcPct val="20000"/>
              </a:spcBef>
            </a:pPr>
            <a:r>
              <a:rPr lang="en-US" sz="2400" b="1" dirty="0" smtClean="0"/>
              <a:t>   </a:t>
            </a:r>
            <a:r>
              <a:rPr lang="pt-PT" sz="2400" b="1" dirty="0" smtClean="0"/>
              <a:t>Autoridade</a:t>
            </a:r>
          </a:p>
          <a:p>
            <a:pPr marL="342900" indent="-342900" algn="just" eaLnBrk="0" hangingPunct="0">
              <a:spcBef>
                <a:spcPct val="20000"/>
              </a:spcBef>
            </a:pPr>
            <a:endParaRPr lang="pt-PT" sz="800" b="1" dirty="0"/>
          </a:p>
          <a:p>
            <a:pPr marL="261938" algn="just" eaLnBrk="0" hangingPunct="0">
              <a:spcBef>
                <a:spcPct val="20000"/>
              </a:spcBef>
            </a:pPr>
            <a:r>
              <a:rPr lang="pt-PT" sz="2400" dirty="0" smtClean="0"/>
              <a:t>Direito inerente à posição de gestor, que permite dizer às pessoas o que têm de fazer e partir do princípio que estas o farão.</a:t>
            </a:r>
          </a:p>
          <a:p>
            <a:pPr marL="342900" indent="-342900" algn="just" eaLnBrk="0" hangingPunct="0">
              <a:spcBef>
                <a:spcPct val="20000"/>
              </a:spcBef>
            </a:pPr>
            <a:endParaRPr lang="pt-PT" sz="800" dirty="0" smtClean="0"/>
          </a:p>
          <a:p>
            <a:pPr marL="862013" indent="-454025" algn="just" eaLnBrk="0" hangingPunct="0">
              <a:spcBef>
                <a:spcPct val="20000"/>
              </a:spcBef>
              <a:buFont typeface="Arial" charset="0"/>
              <a:buChar char="•"/>
            </a:pPr>
            <a:r>
              <a:rPr lang="pt-PT" sz="2400" b="1" dirty="0" smtClean="0"/>
              <a:t>Teoria da aceitação da autoridade </a:t>
            </a:r>
            <a:r>
              <a:rPr lang="pt-PT" sz="2400" dirty="0" smtClean="0"/>
              <a:t>–</a:t>
            </a:r>
            <a:r>
              <a:rPr lang="pt-PT" sz="2400" b="1" dirty="0" smtClean="0"/>
              <a:t> </a:t>
            </a:r>
            <a:r>
              <a:rPr lang="pt-PT" sz="2400" dirty="0" smtClean="0"/>
              <a:t>visão que a autoridade é resultado da vontade do subordinado de a aceitar.</a:t>
            </a:r>
            <a:endParaRPr lang="pt-PT" sz="2400" dirty="0"/>
          </a:p>
        </p:txBody>
      </p:sp>
      <p:sp>
        <p:nvSpPr>
          <p:cNvPr id="6" name="TextBox 5"/>
          <p:cNvSpPr txBox="1"/>
          <p:nvPr/>
        </p:nvSpPr>
        <p:spPr>
          <a:xfrm>
            <a:off x="8153400" y="6324600"/>
            <a:ext cx="838200" cy="246221"/>
          </a:xfrm>
          <a:prstGeom prst="rect">
            <a:avLst/>
          </a:prstGeom>
          <a:noFill/>
        </p:spPr>
        <p:txBody>
          <a:bodyPr wrap="square" rtlCol="0">
            <a:spAutoFit/>
          </a:bodyPr>
          <a:lstStyle/>
          <a:p>
            <a:r>
              <a:rPr lang="en-US" sz="1000" dirty="0" smtClean="0"/>
              <a:t>10 - 14</a:t>
            </a:r>
            <a:endParaRPr 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algn="ctr"/>
            <a:r>
              <a:rPr lang="en-US" sz="3600" dirty="0" err="1" smtClean="0"/>
              <a:t>Autoridade</a:t>
            </a:r>
            <a:r>
              <a:rPr lang="en-US" sz="3600" dirty="0" smtClean="0"/>
              <a:t> (cont.)</a:t>
            </a:r>
            <a:endParaRPr lang="en-US" sz="3600" dirty="0" smtClean="0">
              <a:latin typeface="Calibri" pitchFamily="34" charset="0"/>
            </a:endParaRPr>
          </a:p>
        </p:txBody>
      </p:sp>
      <p:sp>
        <p:nvSpPr>
          <p:cNvPr id="11" name="Content Placeholder 10"/>
          <p:cNvSpPr>
            <a:spLocks noGrp="1"/>
          </p:cNvSpPr>
          <p:nvPr>
            <p:ph idx="1"/>
          </p:nvPr>
        </p:nvSpPr>
        <p:spPr>
          <a:xfrm>
            <a:off x="685800" y="2286001"/>
            <a:ext cx="7772400" cy="3048000"/>
          </a:xfrm>
        </p:spPr>
        <p:txBody>
          <a:bodyPr>
            <a:normAutofit/>
          </a:bodyPr>
          <a:lstStyle/>
          <a:p>
            <a:pPr indent="-342900" algn="just" eaLnBrk="0" hangingPunct="0">
              <a:spcBef>
                <a:spcPct val="20000"/>
              </a:spcBef>
            </a:pPr>
            <a:r>
              <a:rPr lang="pt-PT" sz="2400" b="1" dirty="0" smtClean="0">
                <a:latin typeface="Arial" pitchFamily="34" charset="0"/>
                <a:cs typeface="Arial" pitchFamily="34" charset="0"/>
              </a:rPr>
              <a:t>Linha de Autoridade </a:t>
            </a:r>
            <a:r>
              <a:rPr lang="pt-PT" sz="2400" dirty="0" smtClean="0"/>
              <a:t>–</a:t>
            </a:r>
            <a:r>
              <a:rPr lang="pt-PT" sz="2400" b="1" dirty="0" smtClean="0"/>
              <a:t> </a:t>
            </a:r>
            <a:r>
              <a:rPr lang="pt-PT" sz="2400" dirty="0"/>
              <a:t>relação </a:t>
            </a:r>
            <a:r>
              <a:rPr lang="pt-PT" sz="2400" dirty="0" smtClean="0"/>
              <a:t>hierárquica de </a:t>
            </a:r>
            <a:r>
              <a:rPr lang="pt-PT" sz="2400" dirty="0"/>
              <a:t>autoridade que dá a um gestor o direito para dirigir o trabalho </a:t>
            </a:r>
            <a:r>
              <a:rPr lang="pt-PT" sz="2400" dirty="0" smtClean="0"/>
              <a:t>de um subordinado.</a:t>
            </a:r>
          </a:p>
          <a:p>
            <a:pPr indent="-342900" eaLnBrk="0" hangingPunct="0">
              <a:spcBef>
                <a:spcPct val="20000"/>
              </a:spcBef>
            </a:pPr>
            <a:endParaRPr lang="pt-PT" sz="800" dirty="0" smtClean="0"/>
          </a:p>
          <a:p>
            <a:pPr indent="-342900" algn="just" eaLnBrk="0" hangingPunct="0">
              <a:spcBef>
                <a:spcPct val="20000"/>
              </a:spcBef>
            </a:pPr>
            <a:r>
              <a:rPr lang="pt-PT" sz="2400" b="1" dirty="0" smtClean="0"/>
              <a:t>Função de assessor </a:t>
            </a:r>
            <a:r>
              <a:rPr lang="pt-PT" sz="2400" dirty="0" smtClean="0"/>
              <a:t>(</a:t>
            </a:r>
            <a:r>
              <a:rPr lang="pt-PT" sz="2400" i="1" dirty="0" smtClean="0"/>
              <a:t>staff </a:t>
            </a:r>
            <a:r>
              <a:rPr lang="pt-PT" sz="2400" i="1" dirty="0" err="1" smtClean="0"/>
              <a:t>authority</a:t>
            </a:r>
            <a:r>
              <a:rPr lang="pt-PT" sz="2400" dirty="0" smtClean="0"/>
              <a:t>) –</a:t>
            </a:r>
            <a:r>
              <a:rPr lang="pt-PT" sz="2400" b="1" dirty="0" smtClean="0"/>
              <a:t> </a:t>
            </a:r>
            <a:r>
              <a:rPr lang="pt-PT" sz="2400" dirty="0" smtClean="0"/>
              <a:t>posição com alguma autoridade, criada para apoiar, assistir e aconselhar os que têm relações hierárquicas de autoridade.</a:t>
            </a:r>
          </a:p>
          <a:p>
            <a:endParaRPr lang="en-US" sz="2400" b="1"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6" name="TextBox 5"/>
          <p:cNvSpPr txBox="1"/>
          <p:nvPr/>
        </p:nvSpPr>
        <p:spPr>
          <a:xfrm>
            <a:off x="8153400" y="6400800"/>
            <a:ext cx="718131" cy="246221"/>
          </a:xfrm>
          <a:prstGeom prst="rect">
            <a:avLst/>
          </a:prstGeom>
          <a:noFill/>
        </p:spPr>
        <p:txBody>
          <a:bodyPr wrap="square" rtlCol="0">
            <a:spAutoFit/>
          </a:bodyPr>
          <a:lstStyle/>
          <a:p>
            <a:r>
              <a:rPr lang="en-US" sz="1000" dirty="0" smtClean="0"/>
              <a:t>10 - 15</a:t>
            </a:r>
            <a:endParaRPr lang="en-US"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10-4  </a:t>
            </a:r>
            <a:r>
              <a:rPr lang="en-US" sz="3600" dirty="0" err="1" smtClean="0"/>
              <a:t>Cadeia</a:t>
            </a:r>
            <a:r>
              <a:rPr lang="en-US" sz="3600" dirty="0" smtClean="0"/>
              <a:t> de </a:t>
            </a:r>
            <a:r>
              <a:rPr lang="en-US" sz="3600" dirty="0" err="1" smtClean="0"/>
              <a:t>Comando</a:t>
            </a:r>
            <a:r>
              <a:rPr lang="en-US" sz="3600" dirty="0" smtClean="0"/>
              <a:t> e </a:t>
            </a:r>
            <a:r>
              <a:rPr lang="en-US" sz="3600" dirty="0" err="1" smtClean="0"/>
              <a:t>linha</a:t>
            </a:r>
            <a:r>
              <a:rPr lang="en-US" sz="3600" dirty="0" smtClean="0"/>
              <a:t> de </a:t>
            </a:r>
            <a:r>
              <a:rPr lang="en-US" sz="3600" dirty="0" err="1" smtClean="0"/>
              <a:t>Autoridade</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305800" y="6553200"/>
            <a:ext cx="838200" cy="246221"/>
          </a:xfrm>
          <a:prstGeom prst="rect">
            <a:avLst/>
          </a:prstGeom>
          <a:noFill/>
        </p:spPr>
        <p:txBody>
          <a:bodyPr wrap="square" rtlCol="0">
            <a:spAutoFit/>
          </a:bodyPr>
          <a:lstStyle/>
          <a:p>
            <a:r>
              <a:rPr lang="en-US" sz="1000" dirty="0" smtClean="0"/>
              <a:t>10 - 16</a:t>
            </a:r>
            <a:endParaRPr lang="en-US" sz="1000" dirty="0"/>
          </a:p>
        </p:txBody>
      </p:sp>
      <p:pic>
        <p:nvPicPr>
          <p:cNvPr id="2" name="Picture 1"/>
          <p:cNvPicPr>
            <a:picLocks noChangeAspect="1"/>
          </p:cNvPicPr>
          <p:nvPr/>
        </p:nvPicPr>
        <p:blipFill>
          <a:blip r:embed="rId3"/>
          <a:stretch>
            <a:fillRect/>
          </a:stretch>
        </p:blipFill>
        <p:spPr>
          <a:xfrm>
            <a:off x="0" y="1600200"/>
            <a:ext cx="9144000" cy="49438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10-5</a:t>
            </a:r>
            <a:br>
              <a:rPr lang="en-US" sz="3600" dirty="0" smtClean="0"/>
            </a:br>
            <a:r>
              <a:rPr lang="en-US" sz="3600" dirty="0" err="1" smtClean="0"/>
              <a:t>Autoridade</a:t>
            </a:r>
            <a:r>
              <a:rPr lang="en-US" sz="3600" dirty="0" smtClean="0"/>
              <a:t> de </a:t>
            </a:r>
            <a:r>
              <a:rPr lang="en-US" sz="3600" dirty="0" err="1" smtClean="0"/>
              <a:t>linha</a:t>
            </a:r>
            <a:r>
              <a:rPr lang="en-US" sz="3600" dirty="0" smtClean="0"/>
              <a:t> e </a:t>
            </a:r>
            <a:br>
              <a:rPr lang="en-US" sz="3600" dirty="0" smtClean="0"/>
            </a:br>
            <a:r>
              <a:rPr lang="en-US" sz="3600" dirty="0" err="1" smtClean="0"/>
              <a:t>autoridade</a:t>
            </a:r>
            <a:r>
              <a:rPr lang="en-US" sz="3600" dirty="0" smtClean="0"/>
              <a:t> de staff</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92875"/>
            <a:ext cx="3505200" cy="212725"/>
          </a:xfrm>
        </p:spPr>
        <p:txBody>
          <a:bodyPr/>
          <a:lstStyle/>
          <a:p>
            <a:r>
              <a:rPr lang="en-US" dirty="0" smtClean="0"/>
              <a:t>Copyright © 2016 Pearson Education, Inc.</a:t>
            </a:r>
            <a:endParaRPr lang="en-US" dirty="0"/>
          </a:p>
        </p:txBody>
      </p:sp>
      <p:pic>
        <p:nvPicPr>
          <p:cNvPr id="60418" name="Picture 3"/>
          <p:cNvPicPr>
            <a:picLocks noGrp="1" noChangeAspect="1" noChangeArrowheads="1"/>
          </p:cNvPicPr>
          <p:nvPr/>
        </p:nvPicPr>
        <p:blipFill>
          <a:blip r:embed="rId3" cstate="print"/>
          <a:srcRect/>
          <a:stretch>
            <a:fillRect/>
          </a:stretch>
        </p:blipFill>
        <p:spPr bwMode="auto">
          <a:xfrm>
            <a:off x="34925" y="2057400"/>
            <a:ext cx="9109075" cy="3854450"/>
          </a:xfrm>
          <a:prstGeom prst="rect">
            <a:avLst/>
          </a:prstGeom>
          <a:noFill/>
          <a:ln w="9525">
            <a:noFill/>
            <a:miter lim="800000"/>
            <a:headEnd/>
            <a:tailEnd/>
          </a:ln>
        </p:spPr>
      </p:pic>
      <p:sp>
        <p:nvSpPr>
          <p:cNvPr id="6" name="TextBox 5"/>
          <p:cNvSpPr txBox="1"/>
          <p:nvPr/>
        </p:nvSpPr>
        <p:spPr>
          <a:xfrm>
            <a:off x="8153400" y="6477000"/>
            <a:ext cx="685800" cy="246221"/>
          </a:xfrm>
          <a:prstGeom prst="rect">
            <a:avLst/>
          </a:prstGeom>
          <a:noFill/>
        </p:spPr>
        <p:txBody>
          <a:bodyPr wrap="square" rtlCol="0">
            <a:spAutoFit/>
          </a:bodyPr>
          <a:lstStyle/>
          <a:p>
            <a:r>
              <a:rPr lang="en-US" sz="1000" dirty="0" smtClean="0"/>
              <a:t>10 - 17</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normAutofit fontScale="90000"/>
          </a:bodyPr>
          <a:lstStyle/>
          <a:p>
            <a:pPr algn="ctr"/>
            <a:r>
              <a:rPr lang="en-US" sz="3600" dirty="0" err="1" smtClean="0"/>
              <a:t>Responsabilidade</a:t>
            </a:r>
            <a:r>
              <a:rPr lang="en-US" sz="3600" dirty="0" smtClean="0"/>
              <a:t> e </a:t>
            </a:r>
            <a:r>
              <a:rPr lang="en-US" sz="3600" dirty="0" err="1" smtClean="0"/>
              <a:t>Unidade</a:t>
            </a:r>
            <a:r>
              <a:rPr lang="en-US" sz="3600" dirty="0" smtClean="0"/>
              <a:t> de </a:t>
            </a:r>
            <a:r>
              <a:rPr lang="en-US" sz="3600" dirty="0" err="1" smtClean="0"/>
              <a:t>Comando</a:t>
            </a:r>
            <a:endParaRPr lang="en-US" sz="3600" dirty="0" smtClean="0">
              <a:latin typeface="Calibri" pitchFamily="34" charset="0"/>
            </a:endParaRPr>
          </a:p>
        </p:txBody>
      </p:sp>
      <p:sp>
        <p:nvSpPr>
          <p:cNvPr id="11" name="Content Placeholder 10"/>
          <p:cNvSpPr>
            <a:spLocks noGrp="1"/>
          </p:cNvSpPr>
          <p:nvPr>
            <p:ph idx="1"/>
          </p:nvPr>
        </p:nvSpPr>
        <p:spPr>
          <a:xfrm>
            <a:off x="685800" y="2743199"/>
            <a:ext cx="7772400" cy="2590801"/>
          </a:xfrm>
        </p:spPr>
        <p:txBody>
          <a:bodyPr>
            <a:normAutofit/>
          </a:bodyPr>
          <a:lstStyle/>
          <a:p>
            <a:pPr indent="-342900" algn="just" eaLnBrk="0" hangingPunct="0">
              <a:spcBef>
                <a:spcPct val="20000"/>
              </a:spcBef>
            </a:pPr>
            <a:r>
              <a:rPr lang="pt-PT" sz="2400" b="1" dirty="0" smtClean="0">
                <a:latin typeface="Arial" pitchFamily="34" charset="0"/>
                <a:cs typeface="Arial" pitchFamily="34" charset="0"/>
              </a:rPr>
              <a:t>Responsabilidade </a:t>
            </a:r>
            <a:r>
              <a:rPr lang="pt-PT" sz="2400" dirty="0" smtClean="0"/>
              <a:t>– obrigação ou expectativa de fazer algo.</a:t>
            </a:r>
          </a:p>
          <a:p>
            <a:pPr indent="-342900" algn="just" eaLnBrk="0" hangingPunct="0">
              <a:spcBef>
                <a:spcPct val="20000"/>
              </a:spcBef>
            </a:pPr>
            <a:endParaRPr lang="pt-PT" sz="1800" dirty="0" smtClean="0"/>
          </a:p>
          <a:p>
            <a:pPr indent="-342900" algn="just" eaLnBrk="0" hangingPunct="0">
              <a:spcBef>
                <a:spcPct val="20000"/>
              </a:spcBef>
            </a:pPr>
            <a:r>
              <a:rPr lang="pt-PT" sz="2400" b="1" dirty="0" smtClean="0"/>
              <a:t>Unidade de comando </a:t>
            </a:r>
            <a:r>
              <a:rPr lang="pt-PT" sz="2400" dirty="0" smtClean="0"/>
              <a:t>–</a:t>
            </a:r>
            <a:r>
              <a:rPr lang="pt-PT" sz="2400" b="1" dirty="0" smtClean="0"/>
              <a:t> </a:t>
            </a:r>
            <a:r>
              <a:rPr lang="pt-PT" sz="2400" dirty="0" smtClean="0"/>
              <a:t>princípio de gestão segundo o qual cada pessoa deveria reportar apenas a um gestor.</a:t>
            </a:r>
          </a:p>
          <a:p>
            <a:pPr algn="just"/>
            <a:endParaRPr lang="en-US" sz="24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6" name="TextBox 5"/>
          <p:cNvSpPr txBox="1"/>
          <p:nvPr/>
        </p:nvSpPr>
        <p:spPr>
          <a:xfrm>
            <a:off x="8229600" y="6477001"/>
            <a:ext cx="762000" cy="246221"/>
          </a:xfrm>
          <a:prstGeom prst="rect">
            <a:avLst/>
          </a:prstGeom>
          <a:noFill/>
        </p:spPr>
        <p:txBody>
          <a:bodyPr wrap="square" rtlCol="0">
            <a:spAutoFit/>
          </a:bodyPr>
          <a:lstStyle/>
          <a:p>
            <a:r>
              <a:rPr lang="en-US" sz="1000" dirty="0" smtClean="0"/>
              <a:t>10 - 18</a:t>
            </a:r>
            <a:endParaRPr lang="en-US"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algn="ctr"/>
            <a:r>
              <a:rPr lang="en-US" dirty="0" smtClean="0"/>
              <a:t>Amplitude de</a:t>
            </a:r>
            <a:r>
              <a:rPr lang="en-US" sz="3600" dirty="0" smtClean="0"/>
              <a:t> </a:t>
            </a:r>
            <a:r>
              <a:rPr lang="en-US" sz="3600" dirty="0" err="1" smtClean="0"/>
              <a:t>Controlo</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962400" cy="365125"/>
          </a:xfrm>
        </p:spPr>
        <p:txBody>
          <a:bodyPr/>
          <a:lstStyle/>
          <a:p>
            <a:r>
              <a:rPr lang="en-US" dirty="0" smtClean="0"/>
              <a:t>Copyright © 2016 Pearson Education, Inc.</a:t>
            </a:r>
            <a:endParaRPr lang="en-US" dirty="0"/>
          </a:p>
        </p:txBody>
      </p:sp>
      <p:sp>
        <p:nvSpPr>
          <p:cNvPr id="64514" name="Rectangle 3"/>
          <p:cNvSpPr txBox="1">
            <a:spLocks/>
          </p:cNvSpPr>
          <p:nvPr/>
        </p:nvSpPr>
        <p:spPr bwMode="auto">
          <a:xfrm>
            <a:off x="457200" y="2514600"/>
            <a:ext cx="8229600" cy="3048000"/>
          </a:xfrm>
          <a:prstGeom prst="rect">
            <a:avLst/>
          </a:prstGeom>
          <a:noFill/>
          <a:ln w="9525">
            <a:noFill/>
            <a:miter lim="800000"/>
            <a:headEnd/>
            <a:tailEnd/>
          </a:ln>
        </p:spPr>
        <p:txBody>
          <a:bodyPr/>
          <a:lstStyle/>
          <a:p>
            <a:pPr marL="342900" indent="-342900" eaLnBrk="0" hangingPunct="0">
              <a:lnSpc>
                <a:spcPct val="90000"/>
              </a:lnSpc>
              <a:spcBef>
                <a:spcPct val="30000"/>
              </a:spcBef>
            </a:pPr>
            <a:r>
              <a:rPr lang="en-US" sz="2400" b="1" dirty="0" smtClean="0"/>
              <a:t>   </a:t>
            </a:r>
            <a:r>
              <a:rPr lang="pt-PT" sz="2400" b="1" dirty="0" smtClean="0"/>
              <a:t>Amplitude de controlo</a:t>
            </a:r>
            <a:r>
              <a:rPr lang="pt-PT" sz="2400" dirty="0" smtClean="0"/>
              <a:t> </a:t>
            </a:r>
          </a:p>
          <a:p>
            <a:pPr marL="342900" indent="-342900" eaLnBrk="0" hangingPunct="0">
              <a:lnSpc>
                <a:spcPct val="90000"/>
              </a:lnSpc>
              <a:spcBef>
                <a:spcPct val="30000"/>
              </a:spcBef>
            </a:pPr>
            <a:endParaRPr lang="pt-PT" sz="800" dirty="0"/>
          </a:p>
          <a:p>
            <a:pPr marL="261938" eaLnBrk="0" hangingPunct="0">
              <a:lnSpc>
                <a:spcPct val="90000"/>
              </a:lnSpc>
              <a:spcBef>
                <a:spcPct val="30000"/>
              </a:spcBef>
            </a:pPr>
            <a:r>
              <a:rPr lang="pt-PT" sz="2400" dirty="0" smtClean="0"/>
              <a:t>O número de empregados que um gestor pode gerir de forma eficaz e eficiente. </a:t>
            </a:r>
            <a:endParaRPr lang="pt-PT" sz="2400" dirty="0"/>
          </a:p>
        </p:txBody>
      </p:sp>
      <p:sp>
        <p:nvSpPr>
          <p:cNvPr id="6" name="TextBox 5"/>
          <p:cNvSpPr txBox="1"/>
          <p:nvPr/>
        </p:nvSpPr>
        <p:spPr>
          <a:xfrm>
            <a:off x="7924800" y="6488668"/>
            <a:ext cx="1099131" cy="246221"/>
          </a:xfrm>
          <a:prstGeom prst="rect">
            <a:avLst/>
          </a:prstGeom>
          <a:noFill/>
        </p:spPr>
        <p:txBody>
          <a:bodyPr wrap="square" rtlCol="0">
            <a:spAutoFit/>
          </a:bodyPr>
          <a:lstStyle/>
          <a:p>
            <a:r>
              <a:rPr lang="en-US" sz="1000" dirty="0" smtClean="0"/>
              <a:t>10- 19</a:t>
            </a:r>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objetivos</a:t>
            </a:r>
            <a:endParaRPr lang="en-US" dirty="0"/>
          </a:p>
        </p:txBody>
      </p:sp>
      <p:sp>
        <p:nvSpPr>
          <p:cNvPr id="3" name="Content Placeholder 2"/>
          <p:cNvSpPr>
            <a:spLocks noGrp="1"/>
          </p:cNvSpPr>
          <p:nvPr>
            <p:ph idx="1"/>
          </p:nvPr>
        </p:nvSpPr>
        <p:spPr>
          <a:xfrm>
            <a:off x="685800" y="1828800"/>
            <a:ext cx="7772400" cy="4267199"/>
          </a:xfrm>
        </p:spPr>
        <p:txBody>
          <a:bodyPr>
            <a:normAutofit/>
          </a:bodyPr>
          <a:lstStyle/>
          <a:p>
            <a:pPr marL="457200" indent="-457200" algn="just">
              <a:buFont typeface="+mj-lt"/>
              <a:buAutoNum type="arabicPeriod"/>
            </a:pPr>
            <a:r>
              <a:rPr lang="pt-PT" sz="2400" b="1" dirty="0" smtClean="0">
                <a:latin typeface="Arial" pitchFamily="34" charset="0"/>
                <a:cs typeface="Arial" pitchFamily="34" charset="0"/>
              </a:rPr>
              <a:t>Descrever </a:t>
            </a:r>
            <a:r>
              <a:rPr lang="pt-PT" sz="2400" dirty="0" smtClean="0">
                <a:latin typeface="Arial" pitchFamily="34" charset="0"/>
                <a:cs typeface="Arial" pitchFamily="34" charset="0"/>
              </a:rPr>
              <a:t>os seis elementos chave do desenho organizacional.</a:t>
            </a:r>
          </a:p>
          <a:p>
            <a:pPr marL="457200" indent="-457200" algn="just">
              <a:buFont typeface="+mj-lt"/>
              <a:buAutoNum type="arabicPeriod"/>
            </a:pPr>
            <a:endParaRPr lang="pt-PT" sz="800" dirty="0" smtClean="0">
              <a:latin typeface="Arial" pitchFamily="34" charset="0"/>
              <a:cs typeface="Arial" pitchFamily="34" charset="0"/>
            </a:endParaRPr>
          </a:p>
          <a:p>
            <a:pPr marL="457200" indent="-457200" algn="just">
              <a:buFont typeface="+mj-lt"/>
              <a:buAutoNum type="arabicPeriod"/>
            </a:pPr>
            <a:r>
              <a:rPr lang="pt-PT" sz="2400" b="1" dirty="0" smtClean="0">
                <a:latin typeface="Arial" pitchFamily="34" charset="0"/>
                <a:cs typeface="Arial" pitchFamily="34" charset="0"/>
              </a:rPr>
              <a:t>Contrastar </a:t>
            </a:r>
            <a:r>
              <a:rPr lang="pt-PT" sz="2400" dirty="0" smtClean="0">
                <a:latin typeface="Arial" pitchFamily="34" charset="0"/>
                <a:cs typeface="Arial" pitchFamily="34" charset="0"/>
              </a:rPr>
              <a:t>as estruturas mecanicistas e orgânicas.</a:t>
            </a:r>
          </a:p>
          <a:p>
            <a:pPr marL="457200" indent="-457200" algn="just">
              <a:buFont typeface="+mj-lt"/>
              <a:buAutoNum type="arabicPeriod"/>
            </a:pPr>
            <a:endParaRPr lang="pt-PT" sz="800" dirty="0" smtClean="0">
              <a:latin typeface="Arial" pitchFamily="34" charset="0"/>
              <a:cs typeface="Arial" pitchFamily="34" charset="0"/>
            </a:endParaRPr>
          </a:p>
          <a:p>
            <a:pPr marL="457200" indent="-457200" algn="just">
              <a:buFont typeface="+mj-lt"/>
              <a:buAutoNum type="arabicPeriod"/>
            </a:pPr>
            <a:r>
              <a:rPr lang="pt-PT" sz="2400" b="1" dirty="0" smtClean="0">
                <a:latin typeface="Arial" pitchFamily="34" charset="0"/>
                <a:cs typeface="Arial" pitchFamily="34" charset="0"/>
              </a:rPr>
              <a:t>Discutir </a:t>
            </a:r>
            <a:r>
              <a:rPr lang="pt-PT" sz="2400" dirty="0" smtClean="0">
                <a:latin typeface="Arial" pitchFamily="34" charset="0"/>
                <a:cs typeface="Arial" pitchFamily="34" charset="0"/>
              </a:rPr>
              <a:t>os fatores contingenciais que favorecem o desenho organizacional mecanicista e orgânico.</a:t>
            </a:r>
          </a:p>
          <a:p>
            <a:pPr marL="457200" indent="-457200" algn="just">
              <a:buFont typeface="+mj-lt"/>
              <a:buAutoNum type="arabicPeriod"/>
            </a:pPr>
            <a:endParaRPr lang="pt-PT" sz="800" dirty="0" smtClean="0">
              <a:latin typeface="Arial" pitchFamily="34" charset="0"/>
              <a:cs typeface="Arial" pitchFamily="34" charset="0"/>
            </a:endParaRPr>
          </a:p>
          <a:p>
            <a:pPr marL="457200" indent="-457200" algn="just">
              <a:buFont typeface="+mj-lt"/>
              <a:buAutoNum type="arabicPeriod"/>
            </a:pPr>
            <a:r>
              <a:rPr lang="pt-PT" sz="2400" b="1" dirty="0" smtClean="0">
                <a:latin typeface="Arial" pitchFamily="34" charset="0"/>
                <a:cs typeface="Arial" pitchFamily="34" charset="0"/>
              </a:rPr>
              <a:t>Descrever </a:t>
            </a:r>
            <a:r>
              <a:rPr lang="pt-PT" sz="2400" dirty="0" smtClean="0">
                <a:latin typeface="Arial" pitchFamily="34" charset="0"/>
                <a:cs typeface="Arial" pitchFamily="34" charset="0"/>
              </a:rPr>
              <a:t>os desenhos organizacionais tradicionais.</a:t>
            </a:r>
          </a:p>
          <a:p>
            <a:pPr algn="just"/>
            <a:endParaRPr lang="en-US" dirty="0"/>
          </a:p>
        </p:txBody>
      </p:sp>
      <p:sp>
        <p:nvSpPr>
          <p:cNvPr id="4" name="Footer Placeholder 3"/>
          <p:cNvSpPr>
            <a:spLocks noGrp="1"/>
          </p:cNvSpPr>
          <p:nvPr>
            <p:ph type="ftr" sz="quarter" idx="11"/>
          </p:nvPr>
        </p:nvSpPr>
        <p:spPr>
          <a:xfrm>
            <a:off x="228600" y="6416675"/>
            <a:ext cx="3962400" cy="365125"/>
          </a:xfrm>
        </p:spPr>
        <p:txBody>
          <a:bodyPr/>
          <a:lstStyle/>
          <a:p>
            <a:r>
              <a:rPr lang="en-US" dirty="0" smtClean="0"/>
              <a:t>Copyright © 2016 Pearson Education, Inc.</a:t>
            </a:r>
            <a:endParaRPr lang="en-US" dirty="0"/>
          </a:p>
        </p:txBody>
      </p:sp>
      <p:sp>
        <p:nvSpPr>
          <p:cNvPr id="11" name="TextBox 10"/>
          <p:cNvSpPr txBox="1"/>
          <p:nvPr/>
        </p:nvSpPr>
        <p:spPr>
          <a:xfrm>
            <a:off x="8153400" y="6477000"/>
            <a:ext cx="990600" cy="246221"/>
          </a:xfrm>
          <a:prstGeom prst="rect">
            <a:avLst/>
          </a:prstGeom>
          <a:noFill/>
        </p:spPr>
        <p:txBody>
          <a:bodyPr wrap="square" rtlCol="0">
            <a:spAutoFit/>
          </a:bodyPr>
          <a:lstStyle/>
          <a:p>
            <a:r>
              <a:rPr lang="en-US" sz="1000" dirty="0" smtClean="0"/>
              <a:t>10 - 2</a:t>
            </a:r>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10-6</a:t>
            </a:r>
            <a:br>
              <a:rPr lang="en-US" sz="3600" dirty="0" smtClean="0"/>
            </a:br>
            <a:r>
              <a:rPr lang="en-US" dirty="0" err="1" smtClean="0"/>
              <a:t>diferentes</a:t>
            </a:r>
            <a:r>
              <a:rPr lang="en-US" dirty="0" smtClean="0"/>
              <a:t> amplitudes de</a:t>
            </a:r>
            <a:r>
              <a:rPr lang="en-US" sz="3600" dirty="0" smtClean="0"/>
              <a:t> </a:t>
            </a:r>
            <a:r>
              <a:rPr lang="en-US" sz="3600" dirty="0" err="1" smtClean="0"/>
              <a:t>Controlo</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TextBox 5"/>
          <p:cNvSpPr txBox="1"/>
          <p:nvPr/>
        </p:nvSpPr>
        <p:spPr>
          <a:xfrm>
            <a:off x="7848600" y="6400800"/>
            <a:ext cx="990600" cy="246221"/>
          </a:xfrm>
          <a:prstGeom prst="rect">
            <a:avLst/>
          </a:prstGeom>
          <a:noFill/>
        </p:spPr>
        <p:txBody>
          <a:bodyPr wrap="square" rtlCol="0">
            <a:spAutoFit/>
          </a:bodyPr>
          <a:lstStyle/>
          <a:p>
            <a:r>
              <a:rPr lang="en-US" sz="1000" dirty="0" smtClean="0"/>
              <a:t>10 - 20</a:t>
            </a:r>
            <a:endParaRPr lang="en-US" sz="1000" dirty="0"/>
          </a:p>
        </p:txBody>
      </p:sp>
      <p:pic>
        <p:nvPicPr>
          <p:cNvPr id="2" name="Picture 1"/>
          <p:cNvPicPr>
            <a:picLocks noChangeAspect="1"/>
          </p:cNvPicPr>
          <p:nvPr/>
        </p:nvPicPr>
        <p:blipFill>
          <a:blip r:embed="rId3"/>
          <a:stretch>
            <a:fillRect/>
          </a:stretch>
        </p:blipFill>
        <p:spPr>
          <a:xfrm>
            <a:off x="0" y="1524000"/>
            <a:ext cx="9144000" cy="448627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normAutofit fontScale="90000"/>
          </a:bodyPr>
          <a:lstStyle/>
          <a:p>
            <a:pPr algn="ctr"/>
            <a:r>
              <a:rPr lang="en-US" sz="3600" dirty="0" err="1" smtClean="0"/>
              <a:t>Centralização</a:t>
            </a:r>
            <a:r>
              <a:rPr lang="en-US" sz="3600" dirty="0" smtClean="0"/>
              <a:t> e </a:t>
            </a:r>
            <a:r>
              <a:rPr lang="en-US" sz="3600" dirty="0" err="1" smtClean="0"/>
              <a:t>Decentralização</a:t>
            </a:r>
            <a:endParaRPr lang="en-US" sz="3600" dirty="0" smtClean="0">
              <a:latin typeface="Calibri" pitchFamily="34" charset="0"/>
            </a:endParaRPr>
          </a:p>
        </p:txBody>
      </p:sp>
      <p:sp>
        <p:nvSpPr>
          <p:cNvPr id="11" name="Content Placeholder 10"/>
          <p:cNvSpPr>
            <a:spLocks noGrp="1"/>
          </p:cNvSpPr>
          <p:nvPr>
            <p:ph idx="1"/>
          </p:nvPr>
        </p:nvSpPr>
        <p:spPr>
          <a:xfrm>
            <a:off x="685800" y="1828800"/>
            <a:ext cx="7772400" cy="3962399"/>
          </a:xfrm>
        </p:spPr>
        <p:txBody>
          <a:bodyPr>
            <a:normAutofit/>
          </a:bodyPr>
          <a:lstStyle/>
          <a:p>
            <a:pPr indent="-342900" algn="just" eaLnBrk="0" hangingPunct="0">
              <a:spcBef>
                <a:spcPct val="20000"/>
              </a:spcBef>
            </a:pPr>
            <a:r>
              <a:rPr lang="pt-PT" sz="2400" b="1" dirty="0" smtClean="0">
                <a:latin typeface="Arial"/>
                <a:cs typeface="Arial"/>
              </a:rPr>
              <a:t>Centralização </a:t>
            </a:r>
            <a:r>
              <a:rPr lang="pt-PT" sz="2400" dirty="0" smtClean="0">
                <a:latin typeface="Arial"/>
                <a:cs typeface="Arial"/>
              </a:rPr>
              <a:t>–</a:t>
            </a:r>
            <a:r>
              <a:rPr lang="pt-PT" sz="2400" b="1" dirty="0" smtClean="0">
                <a:latin typeface="Arial"/>
                <a:cs typeface="Arial"/>
              </a:rPr>
              <a:t> </a:t>
            </a:r>
            <a:r>
              <a:rPr lang="pt-PT" sz="2400" dirty="0" smtClean="0">
                <a:latin typeface="Arial"/>
                <a:cs typeface="Arial"/>
              </a:rPr>
              <a:t>grau de concentração do processo de tomada de </a:t>
            </a:r>
            <a:r>
              <a:rPr lang="pt-PT" sz="2400" dirty="0" smtClean="0">
                <a:latin typeface="Arial"/>
                <a:cs typeface="Arial"/>
              </a:rPr>
              <a:t>decisão </a:t>
            </a:r>
            <a:r>
              <a:rPr lang="pt-PT" sz="2400" dirty="0" smtClean="0">
                <a:latin typeface="Arial"/>
                <a:cs typeface="Arial"/>
              </a:rPr>
              <a:t>nos níveis hierárquicos mais elevados da organização.</a:t>
            </a:r>
          </a:p>
          <a:p>
            <a:pPr indent="-342900" algn="just" eaLnBrk="0" hangingPunct="0">
              <a:spcBef>
                <a:spcPct val="20000"/>
              </a:spcBef>
            </a:pPr>
            <a:endParaRPr lang="pt-PT" sz="800" dirty="0" smtClean="0">
              <a:latin typeface="Arial"/>
              <a:cs typeface="Arial"/>
            </a:endParaRPr>
          </a:p>
          <a:p>
            <a:pPr indent="-342900" algn="just" eaLnBrk="0" hangingPunct="0">
              <a:spcBef>
                <a:spcPct val="20000"/>
              </a:spcBef>
            </a:pPr>
            <a:r>
              <a:rPr lang="pt-PT" sz="2400" b="1" dirty="0" smtClean="0">
                <a:latin typeface="Arial"/>
                <a:cs typeface="Arial"/>
              </a:rPr>
              <a:t>Descentralização </a:t>
            </a:r>
            <a:r>
              <a:rPr lang="pt-PT" sz="2400" dirty="0" smtClean="0">
                <a:latin typeface="Arial"/>
                <a:cs typeface="Arial"/>
              </a:rPr>
              <a:t>–</a:t>
            </a:r>
            <a:r>
              <a:rPr lang="pt-PT" sz="2400" b="1" dirty="0" smtClean="0">
                <a:latin typeface="Arial"/>
                <a:cs typeface="Arial"/>
              </a:rPr>
              <a:t> </a:t>
            </a:r>
            <a:r>
              <a:rPr lang="pt-PT" sz="2400" dirty="0" smtClean="0">
                <a:latin typeface="Arial"/>
                <a:cs typeface="Arial"/>
              </a:rPr>
              <a:t>grau em que os níveis hierárquicos mais baixos da organização podem tomar decisões, ou contribuir para a tomada de decisão.</a:t>
            </a:r>
          </a:p>
          <a:p>
            <a:pPr indent="-342900" algn="just" eaLnBrk="0" hangingPunct="0">
              <a:spcBef>
                <a:spcPct val="20000"/>
              </a:spcBef>
            </a:pPr>
            <a:endParaRPr lang="pt-PT" sz="800" dirty="0" smtClean="0">
              <a:latin typeface="Arial"/>
              <a:cs typeface="Arial"/>
            </a:endParaRPr>
          </a:p>
          <a:p>
            <a:pPr marL="354013" indent="0" algn="just" eaLnBrk="0" hangingPunct="0">
              <a:spcBef>
                <a:spcPct val="20000"/>
              </a:spcBef>
              <a:buNone/>
            </a:pPr>
            <a:r>
              <a:rPr lang="pt-PT" sz="2400" b="1" dirty="0" smtClean="0">
                <a:latin typeface="Arial"/>
                <a:cs typeface="Arial"/>
              </a:rPr>
              <a:t>Dar poder aos empregados </a:t>
            </a:r>
            <a:r>
              <a:rPr lang="pt-PT" sz="2400" dirty="0" smtClean="0">
                <a:latin typeface="Arial"/>
                <a:cs typeface="Arial"/>
              </a:rPr>
              <a:t>(</a:t>
            </a:r>
            <a:r>
              <a:rPr lang="pt-PT" sz="2400" i="1" dirty="0" err="1" smtClean="0">
                <a:latin typeface="Arial"/>
                <a:cs typeface="Arial"/>
              </a:rPr>
              <a:t>empowerment</a:t>
            </a:r>
            <a:r>
              <a:rPr lang="pt-PT" sz="2400" dirty="0" smtClean="0">
                <a:latin typeface="Arial"/>
                <a:cs typeface="Arial"/>
              </a:rPr>
              <a:t>) – dar mais autoridade (poder) para tomar decisões.</a:t>
            </a:r>
            <a:endParaRPr lang="pt-PT" sz="2400" b="1" dirty="0" smtClean="0">
              <a:latin typeface="Arial"/>
              <a:cs typeface="Arial"/>
            </a:endParaRPr>
          </a:p>
          <a:p>
            <a:pPr algn="just"/>
            <a:endParaRPr lang="pt-PT" sz="2400" b="1"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001000" y="6477000"/>
            <a:ext cx="1327731" cy="246221"/>
          </a:xfrm>
          <a:prstGeom prst="rect">
            <a:avLst/>
          </a:prstGeom>
          <a:noFill/>
        </p:spPr>
        <p:txBody>
          <a:bodyPr wrap="square" rtlCol="0">
            <a:spAutoFit/>
          </a:bodyPr>
          <a:lstStyle/>
          <a:p>
            <a:r>
              <a:rPr lang="en-US" sz="1000" dirty="0" smtClean="0"/>
              <a:t>10 - 21</a:t>
            </a:r>
            <a:endParaRPr lang="en-US"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10-7</a:t>
            </a:r>
            <a:br>
              <a:rPr lang="en-US" sz="3600" dirty="0" smtClean="0"/>
            </a:br>
            <a:r>
              <a:rPr lang="en-US" sz="3600" dirty="0" err="1" smtClean="0"/>
              <a:t>Centralização</a:t>
            </a:r>
            <a:r>
              <a:rPr lang="en-US" sz="3600" dirty="0" smtClean="0"/>
              <a:t> e </a:t>
            </a:r>
            <a:r>
              <a:rPr lang="en-US" sz="3600" dirty="0" err="1" smtClean="0"/>
              <a:t>Descentralização</a:t>
            </a:r>
            <a:endParaRPr lang="en-US" sz="3600" dirty="0" smtClean="0">
              <a:latin typeface="Calibri" pitchFamily="34" charset="0"/>
            </a:endParaRPr>
          </a:p>
        </p:txBody>
      </p:sp>
      <p:sp>
        <p:nvSpPr>
          <p:cNvPr id="11" name="Content Placeholder 10"/>
          <p:cNvSpPr>
            <a:spLocks noGrp="1"/>
          </p:cNvSpPr>
          <p:nvPr>
            <p:ph idx="1"/>
          </p:nvPr>
        </p:nvSpPr>
        <p:spPr/>
        <p:txBody>
          <a:bodyPr/>
          <a:lstStyle/>
          <a:p>
            <a:endParaRPr lang="en-US" dirty="0"/>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pic>
        <p:nvPicPr>
          <p:cNvPr id="70658" name="Picture 2"/>
          <p:cNvPicPr>
            <a:picLocks noChangeAspect="1" noChangeArrowheads="1"/>
          </p:cNvPicPr>
          <p:nvPr/>
        </p:nvPicPr>
        <p:blipFill>
          <a:blip r:embed="rId3" cstate="print"/>
          <a:srcRect/>
          <a:stretch>
            <a:fillRect/>
          </a:stretch>
        </p:blipFill>
        <p:spPr bwMode="auto">
          <a:xfrm>
            <a:off x="533400" y="1531938"/>
            <a:ext cx="8229600" cy="4716462"/>
          </a:xfrm>
          <a:prstGeom prst="rect">
            <a:avLst/>
          </a:prstGeom>
          <a:noFill/>
          <a:ln w="9525">
            <a:noFill/>
            <a:miter lim="800000"/>
            <a:headEnd/>
            <a:tailEnd/>
          </a:ln>
        </p:spPr>
      </p:pic>
      <p:sp>
        <p:nvSpPr>
          <p:cNvPr id="7" name="TextBox 6"/>
          <p:cNvSpPr txBox="1"/>
          <p:nvPr/>
        </p:nvSpPr>
        <p:spPr>
          <a:xfrm>
            <a:off x="8154413" y="6477000"/>
            <a:ext cx="990600" cy="253916"/>
          </a:xfrm>
          <a:prstGeom prst="rect">
            <a:avLst/>
          </a:prstGeom>
          <a:noFill/>
        </p:spPr>
        <p:txBody>
          <a:bodyPr wrap="square" rtlCol="0">
            <a:spAutoFit/>
          </a:bodyPr>
          <a:lstStyle/>
          <a:p>
            <a:r>
              <a:rPr lang="en-US" sz="1050" dirty="0" smtClean="0"/>
              <a:t>10 - 22</a:t>
            </a:r>
            <a:endParaRPr lang="en-US" sz="105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724619" y="120054"/>
            <a:ext cx="7772400" cy="1143000"/>
          </a:xfrm>
        </p:spPr>
        <p:txBody>
          <a:bodyPr/>
          <a:lstStyle/>
          <a:p>
            <a:pPr algn="ctr"/>
            <a:r>
              <a:rPr lang="en-US" sz="3600" dirty="0" err="1" smtClean="0"/>
              <a:t>Formalização</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72706" name="Rectangle 3"/>
          <p:cNvSpPr txBox="1">
            <a:spLocks/>
          </p:cNvSpPr>
          <p:nvPr/>
        </p:nvSpPr>
        <p:spPr bwMode="auto">
          <a:xfrm>
            <a:off x="457200" y="1905000"/>
            <a:ext cx="8229600" cy="3899832"/>
          </a:xfrm>
          <a:prstGeom prst="rect">
            <a:avLst/>
          </a:prstGeom>
          <a:noFill/>
          <a:ln w="9525">
            <a:noFill/>
            <a:miter lim="800000"/>
            <a:headEnd/>
            <a:tailEnd/>
          </a:ln>
        </p:spPr>
        <p:txBody>
          <a:bodyPr/>
          <a:lstStyle/>
          <a:p>
            <a:pPr marL="93663" algn="just" eaLnBrk="0" hangingPunct="0">
              <a:spcBef>
                <a:spcPct val="20000"/>
              </a:spcBef>
            </a:pPr>
            <a:r>
              <a:rPr lang="pt-PT" sz="2400" b="1" dirty="0" smtClean="0"/>
              <a:t>Formalização </a:t>
            </a:r>
            <a:r>
              <a:rPr lang="pt-PT" sz="2400" dirty="0" smtClean="0">
                <a:latin typeface="Arial"/>
                <a:cs typeface="Arial"/>
              </a:rPr>
              <a:t>–</a:t>
            </a:r>
            <a:r>
              <a:rPr lang="pt-PT" sz="2400" dirty="0" smtClean="0"/>
              <a:t> grau de estandardização do trabalho na organização e grau em que o comportamento dos empregados é determinado por regras e procedimentos.</a:t>
            </a:r>
          </a:p>
          <a:p>
            <a:pPr marL="342900" indent="-342900" algn="just" eaLnBrk="0" hangingPunct="0">
              <a:spcBef>
                <a:spcPct val="20000"/>
              </a:spcBef>
            </a:pPr>
            <a:endParaRPr lang="pt-PT" sz="800" dirty="0" smtClean="0"/>
          </a:p>
          <a:p>
            <a:pPr marL="742950" lvl="1" indent="-285750" algn="just" eaLnBrk="0" hangingPunct="0">
              <a:spcBef>
                <a:spcPct val="20000"/>
              </a:spcBef>
              <a:buFont typeface="Arial" charset="0"/>
              <a:buChar char="–"/>
            </a:pPr>
            <a:r>
              <a:rPr lang="pt-PT" sz="2400" dirty="0" smtClean="0"/>
              <a:t>Funções com </a:t>
            </a:r>
            <a:r>
              <a:rPr lang="pt-PT" sz="2400" u="sng" dirty="0" smtClean="0"/>
              <a:t>elevado grau de formalização</a:t>
            </a:r>
            <a:r>
              <a:rPr lang="pt-PT" sz="2400" dirty="0" smtClean="0"/>
              <a:t> dão pouco espaço de manobra aos indivíduos para decidirem o que deve ser feito.</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A </a:t>
            </a:r>
            <a:r>
              <a:rPr lang="pt-PT" sz="2400" u="sng" dirty="0" smtClean="0"/>
              <a:t>baixa formalização</a:t>
            </a:r>
            <a:r>
              <a:rPr lang="pt-PT" sz="2400" dirty="0" smtClean="0"/>
              <a:t> implica menos restrições à forma como os indivíduos fazem o seu trabalho.</a:t>
            </a:r>
            <a:endParaRPr lang="pt-PT" sz="2400" dirty="0"/>
          </a:p>
        </p:txBody>
      </p:sp>
      <p:sp>
        <p:nvSpPr>
          <p:cNvPr id="7" name="TextBox 6"/>
          <p:cNvSpPr txBox="1"/>
          <p:nvPr/>
        </p:nvSpPr>
        <p:spPr>
          <a:xfrm>
            <a:off x="8077200" y="6400800"/>
            <a:ext cx="914400" cy="246221"/>
          </a:xfrm>
          <a:prstGeom prst="rect">
            <a:avLst/>
          </a:prstGeom>
          <a:noFill/>
        </p:spPr>
        <p:txBody>
          <a:bodyPr wrap="square" rtlCol="0">
            <a:spAutoFit/>
          </a:bodyPr>
          <a:lstStyle/>
          <a:p>
            <a:r>
              <a:rPr lang="en-US" sz="1000" dirty="0" smtClean="0"/>
              <a:t>10 - 23</a:t>
            </a:r>
            <a:endParaRPr lang="en-US"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normAutofit fontScale="90000"/>
          </a:bodyPr>
          <a:lstStyle/>
          <a:p>
            <a:pPr algn="ctr"/>
            <a:r>
              <a:rPr lang="en-US" sz="3600" dirty="0" err="1" smtClean="0"/>
              <a:t>Estruturas</a:t>
            </a:r>
            <a:r>
              <a:rPr lang="en-US" sz="3600" dirty="0" smtClean="0"/>
              <a:t> </a:t>
            </a:r>
            <a:r>
              <a:rPr lang="en-US" sz="3600" dirty="0" err="1" smtClean="0"/>
              <a:t>Mecanicistas</a:t>
            </a:r>
            <a:r>
              <a:rPr lang="en-US" sz="3600" dirty="0" smtClean="0"/>
              <a:t> e </a:t>
            </a:r>
            <a:r>
              <a:rPr lang="en-US" sz="3600" dirty="0" err="1" smtClean="0"/>
              <a:t>Orgânicas</a:t>
            </a:r>
            <a:r>
              <a:rPr lang="en-US" sz="3600" dirty="0" smtClean="0"/>
              <a:t> </a:t>
            </a:r>
            <a:endParaRPr lang="en-US" sz="3600" dirty="0" smtClean="0">
              <a:latin typeface="Calibri" pitchFamily="34" charset="0"/>
            </a:endParaRPr>
          </a:p>
        </p:txBody>
      </p:sp>
      <p:sp>
        <p:nvSpPr>
          <p:cNvPr id="11" name="Content Placeholder 10"/>
          <p:cNvSpPr>
            <a:spLocks noGrp="1"/>
          </p:cNvSpPr>
          <p:nvPr>
            <p:ph idx="1"/>
          </p:nvPr>
        </p:nvSpPr>
        <p:spPr>
          <a:xfrm>
            <a:off x="685800" y="2362201"/>
            <a:ext cx="7772400" cy="2971800"/>
          </a:xfrm>
        </p:spPr>
        <p:txBody>
          <a:bodyPr>
            <a:normAutofit/>
          </a:bodyPr>
          <a:lstStyle/>
          <a:p>
            <a:pPr indent="-342900" algn="just" eaLnBrk="0" hangingPunct="0">
              <a:spcBef>
                <a:spcPct val="20000"/>
              </a:spcBef>
            </a:pPr>
            <a:r>
              <a:rPr lang="pt-PT" sz="2400" b="1" dirty="0" smtClean="0">
                <a:latin typeface="Arial"/>
                <a:cs typeface="Arial"/>
              </a:rPr>
              <a:t>Organização mecanicista </a:t>
            </a:r>
            <a:r>
              <a:rPr lang="pt-PT" sz="2400" dirty="0" smtClean="0">
                <a:latin typeface="Arial"/>
                <a:cs typeface="Arial"/>
              </a:rPr>
              <a:t>–</a:t>
            </a:r>
            <a:r>
              <a:rPr lang="pt-PT" sz="2400" b="1" dirty="0" smtClean="0">
                <a:latin typeface="Arial"/>
                <a:cs typeface="Arial"/>
              </a:rPr>
              <a:t> </a:t>
            </a:r>
            <a:r>
              <a:rPr lang="pt-PT" sz="2400" dirty="0" smtClean="0">
                <a:latin typeface="Arial"/>
                <a:cs typeface="Arial"/>
              </a:rPr>
              <a:t>desenho organizacional rígido e com um elevado nível de controlo.</a:t>
            </a:r>
          </a:p>
          <a:p>
            <a:pPr indent="-342900" algn="just" eaLnBrk="0" hangingPunct="0">
              <a:spcBef>
                <a:spcPct val="20000"/>
              </a:spcBef>
            </a:pPr>
            <a:endParaRPr lang="pt-PT" sz="1800" dirty="0" smtClean="0">
              <a:latin typeface="Arial"/>
              <a:cs typeface="Arial"/>
            </a:endParaRPr>
          </a:p>
          <a:p>
            <a:pPr indent="-342900" algn="just" eaLnBrk="0" hangingPunct="0">
              <a:spcBef>
                <a:spcPct val="20000"/>
              </a:spcBef>
            </a:pPr>
            <a:r>
              <a:rPr lang="pt-PT" sz="2400" b="1" dirty="0" smtClean="0">
                <a:latin typeface="Arial"/>
                <a:cs typeface="Arial"/>
              </a:rPr>
              <a:t>Organização orgânica </a:t>
            </a:r>
            <a:r>
              <a:rPr lang="pt-PT" sz="2400" dirty="0" smtClean="0">
                <a:latin typeface="Arial"/>
                <a:cs typeface="Arial"/>
              </a:rPr>
              <a:t>–</a:t>
            </a:r>
            <a:r>
              <a:rPr lang="pt-PT" sz="2400" b="1" dirty="0" smtClean="0">
                <a:latin typeface="Arial"/>
                <a:cs typeface="Arial"/>
              </a:rPr>
              <a:t> </a:t>
            </a:r>
            <a:r>
              <a:rPr lang="pt-PT" sz="2400" dirty="0" smtClean="0">
                <a:latin typeface="Arial"/>
                <a:cs typeface="Arial"/>
              </a:rPr>
              <a:t>desenho organizacional altamente flexível e adaptável.</a:t>
            </a:r>
          </a:p>
          <a:p>
            <a:pPr algn="just"/>
            <a:endParaRPr lang="en-US" sz="2400" b="1"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TextBox 5"/>
          <p:cNvSpPr txBox="1"/>
          <p:nvPr/>
        </p:nvSpPr>
        <p:spPr>
          <a:xfrm>
            <a:off x="8077200" y="6400800"/>
            <a:ext cx="838200" cy="246221"/>
          </a:xfrm>
          <a:prstGeom prst="rect">
            <a:avLst/>
          </a:prstGeom>
          <a:noFill/>
        </p:spPr>
        <p:txBody>
          <a:bodyPr wrap="square" rtlCol="0">
            <a:spAutoFit/>
          </a:bodyPr>
          <a:lstStyle/>
          <a:p>
            <a:r>
              <a:rPr lang="en-US" sz="1000" dirty="0" smtClean="0"/>
              <a:t>10 - 24</a:t>
            </a:r>
            <a:endParaRPr lang="en-US"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85800" y="274638"/>
            <a:ext cx="7772400" cy="1020762"/>
          </a:xfrm>
        </p:spPr>
        <p:txBody>
          <a:bodyPr>
            <a:normAutofit fontScale="90000"/>
          </a:bodyPr>
          <a:lstStyle/>
          <a:p>
            <a:pPr algn="ctr"/>
            <a:r>
              <a:rPr lang="en-US" dirty="0" err="1" smtClean="0"/>
              <a:t>figura</a:t>
            </a:r>
            <a:r>
              <a:rPr lang="en-US" sz="3600" dirty="0" smtClean="0"/>
              <a:t> 10-8 </a:t>
            </a:r>
            <a:br>
              <a:rPr lang="en-US" sz="3600" dirty="0" smtClean="0"/>
            </a:br>
            <a:r>
              <a:rPr lang="en-US" sz="3600" dirty="0" err="1" smtClean="0"/>
              <a:t>organizações</a:t>
            </a:r>
            <a:r>
              <a:rPr lang="en-US" sz="3600" dirty="0" smtClean="0"/>
              <a:t> </a:t>
            </a:r>
            <a:r>
              <a:rPr lang="en-US" sz="3600" dirty="0" err="1" smtClean="0"/>
              <a:t>Mecanicistas</a:t>
            </a:r>
            <a:r>
              <a:rPr lang="en-US" sz="3600" dirty="0" smtClean="0"/>
              <a:t> </a:t>
            </a:r>
            <a:r>
              <a:rPr lang="en-US" sz="3600" dirty="0" err="1" smtClean="0"/>
              <a:t>Ve</a:t>
            </a:r>
            <a:r>
              <a:rPr lang="en-US" sz="3600" dirty="0" smtClean="0"/>
              <a:t> </a:t>
            </a:r>
            <a:r>
              <a:rPr lang="en-US" sz="3600" dirty="0" err="1" smtClean="0"/>
              <a:t>OrgÂnicas</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6" name="TextBox 5"/>
          <p:cNvSpPr txBox="1"/>
          <p:nvPr/>
        </p:nvSpPr>
        <p:spPr>
          <a:xfrm>
            <a:off x="8001000" y="6400800"/>
            <a:ext cx="914400" cy="246221"/>
          </a:xfrm>
          <a:prstGeom prst="rect">
            <a:avLst/>
          </a:prstGeom>
          <a:noFill/>
        </p:spPr>
        <p:txBody>
          <a:bodyPr wrap="square" rtlCol="0">
            <a:spAutoFit/>
          </a:bodyPr>
          <a:lstStyle/>
          <a:p>
            <a:r>
              <a:rPr lang="en-US" sz="1000" dirty="0" smtClean="0"/>
              <a:t>10 - 25</a:t>
            </a:r>
            <a:endParaRPr lang="en-US" sz="1000" dirty="0"/>
          </a:p>
        </p:txBody>
      </p:sp>
      <p:pic>
        <p:nvPicPr>
          <p:cNvPr id="2" name="Picture 1"/>
          <p:cNvPicPr>
            <a:picLocks noChangeAspect="1"/>
          </p:cNvPicPr>
          <p:nvPr/>
        </p:nvPicPr>
        <p:blipFill>
          <a:blip r:embed="rId3"/>
          <a:stretch>
            <a:fillRect/>
          </a:stretch>
        </p:blipFill>
        <p:spPr>
          <a:xfrm>
            <a:off x="0" y="1727200"/>
            <a:ext cx="9144000" cy="338851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normAutofit fontScale="90000"/>
          </a:bodyPr>
          <a:lstStyle/>
          <a:p>
            <a:pPr algn="ctr"/>
            <a:r>
              <a:rPr lang="en-US" sz="3600" dirty="0" err="1" smtClean="0"/>
              <a:t>Fatores</a:t>
            </a:r>
            <a:r>
              <a:rPr lang="en-US" sz="3600" dirty="0" smtClean="0"/>
              <a:t> </a:t>
            </a:r>
            <a:r>
              <a:rPr lang="en-US" sz="3600" dirty="0" err="1" smtClean="0"/>
              <a:t>Contingenciais</a:t>
            </a:r>
            <a:r>
              <a:rPr lang="en-US" sz="3600" dirty="0" smtClean="0"/>
              <a:t> que </a:t>
            </a:r>
            <a:r>
              <a:rPr lang="en-US" sz="3600" dirty="0" err="1" smtClean="0"/>
              <a:t>afetam</a:t>
            </a:r>
            <a:r>
              <a:rPr lang="en-US" sz="3600" dirty="0" smtClean="0"/>
              <a:t> A </a:t>
            </a:r>
            <a:r>
              <a:rPr lang="en-US" sz="3600" dirty="0" err="1" smtClean="0"/>
              <a:t>escolha</a:t>
            </a:r>
            <a:r>
              <a:rPr lang="en-US" sz="3600" dirty="0" smtClean="0"/>
              <a:t> da </a:t>
            </a:r>
            <a:r>
              <a:rPr lang="en-US" sz="3600" dirty="0" err="1" smtClean="0"/>
              <a:t>estrutura</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4038600" cy="365125"/>
          </a:xfrm>
        </p:spPr>
        <p:txBody>
          <a:bodyPr/>
          <a:lstStyle/>
          <a:p>
            <a:r>
              <a:rPr lang="en-US" dirty="0" smtClean="0"/>
              <a:t>Copyright © 2016 Pearson Education, Inc.</a:t>
            </a:r>
            <a:endParaRPr lang="en-US" dirty="0"/>
          </a:p>
        </p:txBody>
      </p:sp>
      <p:sp>
        <p:nvSpPr>
          <p:cNvPr id="78850" name="Rectangle 3"/>
          <p:cNvSpPr txBox="1">
            <a:spLocks/>
          </p:cNvSpPr>
          <p:nvPr/>
        </p:nvSpPr>
        <p:spPr bwMode="auto">
          <a:xfrm>
            <a:off x="237226" y="2133600"/>
            <a:ext cx="8229600" cy="3810001"/>
          </a:xfrm>
          <a:prstGeom prst="rect">
            <a:avLst/>
          </a:prstGeom>
          <a:noFill/>
          <a:ln w="9525">
            <a:noFill/>
            <a:miter lim="800000"/>
            <a:headEnd/>
            <a:tailEnd/>
          </a:ln>
        </p:spPr>
        <p:txBody>
          <a:bodyPr/>
          <a:lstStyle/>
          <a:p>
            <a:pPr marL="342900" indent="-342900" algn="just" eaLnBrk="0" hangingPunct="0">
              <a:spcBef>
                <a:spcPct val="20000"/>
              </a:spcBef>
            </a:pPr>
            <a:r>
              <a:rPr lang="pt-PT" sz="2400" b="1" dirty="0" smtClean="0"/>
              <a:t>Estratégia e Estrutura</a:t>
            </a:r>
          </a:p>
          <a:p>
            <a:pPr marL="342900" indent="-342900" algn="just" eaLnBrk="0" hangingPunct="0">
              <a:spcBef>
                <a:spcPct val="20000"/>
              </a:spcBef>
            </a:pPr>
            <a:endParaRPr lang="pt-PT" sz="800" b="1" dirty="0" smtClean="0"/>
          </a:p>
          <a:p>
            <a:pPr marL="742950" lvl="1" indent="-285750" algn="just" eaLnBrk="0" hangingPunct="0">
              <a:spcBef>
                <a:spcPct val="20000"/>
              </a:spcBef>
              <a:buFont typeface="Arial" charset="0"/>
              <a:buChar char="–"/>
            </a:pPr>
            <a:r>
              <a:rPr lang="pt-PT" sz="2400" dirty="0" smtClean="0"/>
              <a:t>Mudanças na estratégia da organização devem levar a uma </a:t>
            </a:r>
            <a:r>
              <a:rPr lang="pt-PT" sz="2400" u="sng" dirty="0" smtClean="0"/>
              <a:t>reflexão</a:t>
            </a:r>
            <a:r>
              <a:rPr lang="pt-PT" sz="2400" dirty="0" smtClean="0"/>
              <a:t> sobre a estrutura que melhor se adequará à implementação dessa estratégia..</a:t>
            </a:r>
          </a:p>
        </p:txBody>
      </p:sp>
      <p:sp>
        <p:nvSpPr>
          <p:cNvPr id="6" name="TextBox 5"/>
          <p:cNvSpPr txBox="1"/>
          <p:nvPr/>
        </p:nvSpPr>
        <p:spPr>
          <a:xfrm>
            <a:off x="8001000" y="6400800"/>
            <a:ext cx="914400" cy="246221"/>
          </a:xfrm>
          <a:prstGeom prst="rect">
            <a:avLst/>
          </a:prstGeom>
          <a:noFill/>
        </p:spPr>
        <p:txBody>
          <a:bodyPr wrap="square" rtlCol="0">
            <a:spAutoFit/>
          </a:bodyPr>
          <a:lstStyle/>
          <a:p>
            <a:r>
              <a:rPr lang="en-US" sz="1000" dirty="0" smtClean="0"/>
              <a:t>10 - 26</a:t>
            </a:r>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normAutofit fontScale="90000"/>
          </a:bodyPr>
          <a:lstStyle/>
          <a:p>
            <a:pPr algn="ctr"/>
            <a:r>
              <a:rPr lang="en-US" sz="3600" dirty="0" err="1" smtClean="0"/>
              <a:t>Fatores</a:t>
            </a:r>
            <a:r>
              <a:rPr lang="en-US" sz="3600" dirty="0" smtClean="0"/>
              <a:t> </a:t>
            </a:r>
            <a:r>
              <a:rPr lang="en-US" sz="3600" dirty="0" err="1" smtClean="0"/>
              <a:t>Contingenciais</a:t>
            </a:r>
            <a:r>
              <a:rPr lang="en-US" sz="3600" dirty="0" smtClean="0"/>
              <a:t> que </a:t>
            </a:r>
            <a:r>
              <a:rPr lang="en-US" sz="3600" dirty="0" err="1" smtClean="0"/>
              <a:t>afetam</a:t>
            </a:r>
            <a:r>
              <a:rPr lang="en-US" sz="3600" dirty="0" smtClean="0"/>
              <a:t> A </a:t>
            </a:r>
            <a:r>
              <a:rPr lang="en-US" sz="3600" dirty="0" err="1" smtClean="0"/>
              <a:t>escolha</a:t>
            </a:r>
            <a:r>
              <a:rPr lang="en-US" sz="3600" dirty="0" smtClean="0"/>
              <a:t> da </a:t>
            </a:r>
            <a:r>
              <a:rPr lang="en-US" sz="3600" dirty="0" err="1" smtClean="0"/>
              <a:t>estrutura</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4038600" cy="365125"/>
          </a:xfrm>
        </p:spPr>
        <p:txBody>
          <a:bodyPr/>
          <a:lstStyle/>
          <a:p>
            <a:r>
              <a:rPr lang="en-US" dirty="0" smtClean="0"/>
              <a:t>Copyright © 2016 Pearson Education, Inc.</a:t>
            </a:r>
            <a:endParaRPr lang="en-US" dirty="0"/>
          </a:p>
        </p:txBody>
      </p:sp>
      <p:sp>
        <p:nvSpPr>
          <p:cNvPr id="78850" name="Rectangle 3"/>
          <p:cNvSpPr txBox="1">
            <a:spLocks/>
          </p:cNvSpPr>
          <p:nvPr/>
        </p:nvSpPr>
        <p:spPr bwMode="auto">
          <a:xfrm>
            <a:off x="237226" y="1981200"/>
            <a:ext cx="8229600" cy="3962401"/>
          </a:xfrm>
          <a:prstGeom prst="rect">
            <a:avLst/>
          </a:prstGeom>
          <a:noFill/>
          <a:ln w="9525">
            <a:noFill/>
            <a:miter lim="800000"/>
            <a:headEnd/>
            <a:tailEnd/>
          </a:ln>
        </p:spPr>
        <p:txBody>
          <a:bodyPr/>
          <a:lstStyle/>
          <a:p>
            <a:pPr marL="342900" indent="-342900" algn="just" eaLnBrk="0" hangingPunct="0">
              <a:spcBef>
                <a:spcPct val="20000"/>
              </a:spcBef>
            </a:pPr>
            <a:r>
              <a:rPr lang="pt-PT" sz="2400" b="1" dirty="0" smtClean="0"/>
              <a:t>Estratégia e Estrutura</a:t>
            </a:r>
          </a:p>
          <a:p>
            <a:pPr marL="342900" indent="-342900" algn="just" eaLnBrk="0" hangingPunct="0">
              <a:spcBef>
                <a:spcPct val="20000"/>
              </a:spcBef>
            </a:pPr>
            <a:endParaRPr lang="pt-PT" sz="800" b="1" dirty="0" smtClean="0"/>
          </a:p>
          <a:p>
            <a:pPr marL="742950" lvl="1" indent="-285750" algn="just" eaLnBrk="0" hangingPunct="0">
              <a:spcBef>
                <a:spcPct val="20000"/>
              </a:spcBef>
              <a:buFont typeface="Arial" charset="0"/>
              <a:buChar char="–"/>
            </a:pPr>
            <a:r>
              <a:rPr lang="pt-PT" sz="2400" dirty="0" smtClean="0"/>
              <a:t>Alguns desenhos organizacionais funcionam melhor com determinadas estratégias organizacionais.</a:t>
            </a:r>
          </a:p>
          <a:p>
            <a:pPr marL="742950" lvl="1" indent="-285750" algn="just" eaLnBrk="0" hangingPunct="0">
              <a:spcBef>
                <a:spcPct val="20000"/>
              </a:spcBef>
              <a:buFont typeface="Arial" charset="0"/>
              <a:buChar char="–"/>
            </a:pPr>
            <a:endParaRPr lang="pt-PT" sz="800" dirty="0" smtClean="0"/>
          </a:p>
          <a:p>
            <a:pPr marL="989013" lvl="2" indent="-279400" algn="just" eaLnBrk="0" hangingPunct="0">
              <a:spcBef>
                <a:spcPct val="20000"/>
              </a:spcBef>
              <a:buFont typeface="Arial" charset="0"/>
              <a:buChar char="•"/>
            </a:pPr>
            <a:r>
              <a:rPr lang="pt-PT" sz="2400" dirty="0" smtClean="0"/>
              <a:t>Estruturas orgânicas são mais apropriadas para organizações que pretendem ser </a:t>
            </a:r>
            <a:r>
              <a:rPr lang="pt-PT" sz="2400" u="sng" dirty="0" smtClean="0"/>
              <a:t>inovadoras</a:t>
            </a:r>
            <a:r>
              <a:rPr lang="pt-PT" sz="2400" dirty="0" smtClean="0"/>
              <a:t>.</a:t>
            </a:r>
          </a:p>
          <a:p>
            <a:pPr marL="989013" lvl="2" indent="-279400" algn="just" eaLnBrk="0" hangingPunct="0">
              <a:spcBef>
                <a:spcPct val="20000"/>
              </a:spcBef>
              <a:buFont typeface="Arial" charset="0"/>
              <a:buChar char="•"/>
            </a:pPr>
            <a:endParaRPr lang="pt-PT" sz="800" dirty="0" smtClean="0"/>
          </a:p>
          <a:p>
            <a:pPr marL="989013" lvl="2" indent="-279400" algn="just" eaLnBrk="0" hangingPunct="0">
              <a:spcBef>
                <a:spcPct val="20000"/>
              </a:spcBef>
              <a:buFont typeface="Arial" charset="0"/>
              <a:buChar char="•"/>
            </a:pPr>
            <a:r>
              <a:rPr lang="pt-PT" sz="2400" dirty="0" smtClean="0"/>
              <a:t>Estruturas mecanicistas são mais apropriadas para organizações que baseiam a sua estratégia no </a:t>
            </a:r>
            <a:r>
              <a:rPr lang="pt-PT" sz="2400" u="sng" dirty="0" smtClean="0"/>
              <a:t>baixo custo</a:t>
            </a:r>
            <a:r>
              <a:rPr lang="pt-PT" sz="2400" dirty="0" smtClean="0"/>
              <a:t>.</a:t>
            </a:r>
            <a:endParaRPr lang="pt-PT" sz="2400" dirty="0"/>
          </a:p>
        </p:txBody>
      </p:sp>
      <p:sp>
        <p:nvSpPr>
          <p:cNvPr id="6" name="TextBox 5"/>
          <p:cNvSpPr txBox="1"/>
          <p:nvPr/>
        </p:nvSpPr>
        <p:spPr>
          <a:xfrm>
            <a:off x="8001000" y="6400800"/>
            <a:ext cx="914400" cy="246221"/>
          </a:xfrm>
          <a:prstGeom prst="rect">
            <a:avLst/>
          </a:prstGeom>
          <a:noFill/>
        </p:spPr>
        <p:txBody>
          <a:bodyPr wrap="square" rtlCol="0">
            <a:spAutoFit/>
          </a:bodyPr>
          <a:lstStyle/>
          <a:p>
            <a:r>
              <a:rPr lang="en-US" sz="1000" dirty="0" smtClean="0"/>
              <a:t>10 - 26</a:t>
            </a:r>
            <a:endParaRPr lang="en-US" sz="1000" dirty="0"/>
          </a:p>
        </p:txBody>
      </p:sp>
    </p:spTree>
    <p:extLst>
      <p:ext uri="{BB962C8B-B14F-4D97-AF65-F5344CB8AC3E}">
        <p14:creationId xmlns:p14="http://schemas.microsoft.com/office/powerpoint/2010/main" val="2370947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normAutofit/>
          </a:bodyPr>
          <a:lstStyle/>
          <a:p>
            <a:pPr algn="ctr"/>
            <a:r>
              <a:rPr lang="en-US" sz="3600" dirty="0" err="1" smtClean="0"/>
              <a:t>Fatores</a:t>
            </a:r>
            <a:r>
              <a:rPr lang="en-US" sz="3600" dirty="0" smtClean="0"/>
              <a:t> </a:t>
            </a:r>
            <a:r>
              <a:rPr lang="en-US" sz="3600" dirty="0" err="1" smtClean="0"/>
              <a:t>contingenciais</a:t>
            </a:r>
            <a:r>
              <a:rPr lang="en-US" sz="3600" dirty="0" smtClean="0"/>
              <a:t> (cont.)</a:t>
            </a:r>
            <a:endParaRPr lang="en-US" sz="3600" dirty="0" smtClean="0">
              <a:latin typeface="Calibri" pitchFamily="34" charset="0"/>
            </a:endParaRPr>
          </a:p>
        </p:txBody>
      </p:sp>
      <p:sp>
        <p:nvSpPr>
          <p:cNvPr id="11" name="Content Placeholder 10"/>
          <p:cNvSpPr>
            <a:spLocks noGrp="1"/>
          </p:cNvSpPr>
          <p:nvPr>
            <p:ph idx="1"/>
          </p:nvPr>
        </p:nvSpPr>
        <p:spPr>
          <a:xfrm>
            <a:off x="685800" y="2057400"/>
            <a:ext cx="7772400" cy="3276600"/>
          </a:xfrm>
        </p:spPr>
        <p:txBody>
          <a:bodyPr>
            <a:normAutofit/>
          </a:bodyPr>
          <a:lstStyle/>
          <a:p>
            <a:pPr marL="68580" indent="0">
              <a:buNone/>
            </a:pPr>
            <a:r>
              <a:rPr lang="pt-PT" sz="2400" b="1" dirty="0" smtClean="0">
                <a:latin typeface="Arial"/>
                <a:cs typeface="Arial"/>
              </a:rPr>
              <a:t>Dimensão e Estrutura </a:t>
            </a:r>
          </a:p>
          <a:p>
            <a:pPr marL="68580" indent="0">
              <a:buNone/>
            </a:pPr>
            <a:endParaRPr lang="pt-PT" sz="800" b="1" dirty="0" smtClean="0">
              <a:latin typeface="Arial"/>
              <a:cs typeface="Arial"/>
            </a:endParaRPr>
          </a:p>
          <a:p>
            <a:pPr marL="68580" indent="0" algn="just">
              <a:buNone/>
            </a:pPr>
            <a:r>
              <a:rPr lang="pt-PT" sz="2400" dirty="0" smtClean="0">
                <a:latin typeface="Arial"/>
                <a:cs typeface="Arial"/>
              </a:rPr>
              <a:t>À medida que uma </a:t>
            </a:r>
            <a:r>
              <a:rPr lang="pt-PT" sz="2400" u="sng" dirty="0" smtClean="0">
                <a:latin typeface="Arial"/>
                <a:cs typeface="Arial"/>
              </a:rPr>
              <a:t>organização cresce</a:t>
            </a:r>
            <a:r>
              <a:rPr lang="pt-PT" sz="2400" dirty="0" smtClean="0">
                <a:latin typeface="Arial"/>
                <a:cs typeface="Arial"/>
              </a:rPr>
              <a:t>, a sua </a:t>
            </a:r>
            <a:r>
              <a:rPr lang="pt-PT" sz="2400" u="sng" dirty="0" smtClean="0">
                <a:latin typeface="Arial"/>
                <a:cs typeface="Arial"/>
              </a:rPr>
              <a:t>estrutura tende a mudar</a:t>
            </a:r>
            <a:r>
              <a:rPr lang="pt-PT" sz="2400" dirty="0" smtClean="0">
                <a:latin typeface="Arial"/>
                <a:cs typeface="Arial"/>
              </a:rPr>
              <a:t> de um desenho orgânico para um desenho mecanicista, com crescente especialização do trabalho, departamentalização, centralização e definição de regras e regulamentos.</a:t>
            </a:r>
          </a:p>
          <a:p>
            <a:endParaRPr lang="en-US" sz="24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6" name="TextBox 5"/>
          <p:cNvSpPr txBox="1"/>
          <p:nvPr/>
        </p:nvSpPr>
        <p:spPr>
          <a:xfrm>
            <a:off x="8001000" y="6477000"/>
            <a:ext cx="946731" cy="246221"/>
          </a:xfrm>
          <a:prstGeom prst="rect">
            <a:avLst/>
          </a:prstGeom>
          <a:noFill/>
        </p:spPr>
        <p:txBody>
          <a:bodyPr wrap="square" rtlCol="0">
            <a:spAutoFit/>
          </a:bodyPr>
          <a:lstStyle/>
          <a:p>
            <a:r>
              <a:rPr lang="en-US" sz="1000" dirty="0" smtClean="0"/>
              <a:t>10 - 27</a:t>
            </a:r>
            <a:endParaRPr lang="en-US"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82946" name="Rectangle 3"/>
          <p:cNvSpPr txBox="1">
            <a:spLocks/>
          </p:cNvSpPr>
          <p:nvPr/>
        </p:nvSpPr>
        <p:spPr bwMode="auto">
          <a:xfrm>
            <a:off x="457200" y="1524000"/>
            <a:ext cx="8229600" cy="4407381"/>
          </a:xfrm>
          <a:prstGeom prst="rect">
            <a:avLst/>
          </a:prstGeom>
          <a:noFill/>
          <a:ln w="9525">
            <a:noFill/>
            <a:miter lim="800000"/>
            <a:headEnd/>
            <a:tailEnd/>
          </a:ln>
        </p:spPr>
        <p:txBody>
          <a:bodyPr/>
          <a:lstStyle/>
          <a:p>
            <a:pPr marL="342900" indent="-342900" algn="just" eaLnBrk="0" hangingPunct="0">
              <a:spcBef>
                <a:spcPct val="35000"/>
              </a:spcBef>
            </a:pPr>
            <a:r>
              <a:rPr lang="pt-PT" sz="2400" b="1" dirty="0">
                <a:latin typeface="Arial"/>
                <a:cs typeface="Arial"/>
              </a:rPr>
              <a:t>Tecnologia e </a:t>
            </a:r>
            <a:r>
              <a:rPr lang="pt-PT" sz="2400" b="1" dirty="0" smtClean="0">
                <a:latin typeface="Arial"/>
                <a:cs typeface="Arial"/>
              </a:rPr>
              <a:t>Estrutura</a:t>
            </a:r>
          </a:p>
          <a:p>
            <a:pPr marL="342900" indent="-342900" algn="just" eaLnBrk="0" hangingPunct="0">
              <a:spcBef>
                <a:spcPct val="35000"/>
              </a:spcBef>
            </a:pPr>
            <a:endParaRPr lang="pt-PT" sz="800" b="1" dirty="0">
              <a:latin typeface="Arial"/>
              <a:cs typeface="Arial"/>
            </a:endParaRPr>
          </a:p>
          <a:p>
            <a:pPr algn="just" eaLnBrk="0" hangingPunct="0">
              <a:spcBef>
                <a:spcPct val="35000"/>
              </a:spcBef>
            </a:pPr>
            <a:r>
              <a:rPr lang="pt-PT" sz="2400" dirty="0" smtClean="0"/>
              <a:t>As organizações adaptam as suas estruturas à sua tecnologia.</a:t>
            </a:r>
          </a:p>
          <a:p>
            <a:pPr algn="just" eaLnBrk="0" hangingPunct="0">
              <a:spcBef>
                <a:spcPct val="35000"/>
              </a:spcBef>
            </a:pPr>
            <a:endParaRPr lang="pt-PT" sz="800" dirty="0"/>
          </a:p>
          <a:p>
            <a:pPr algn="just" eaLnBrk="0" hangingPunct="0">
              <a:spcBef>
                <a:spcPct val="35000"/>
              </a:spcBef>
            </a:pPr>
            <a:r>
              <a:rPr lang="pt-PT" sz="2400" dirty="0" smtClean="0"/>
              <a:t>Segundo </a:t>
            </a:r>
            <a:r>
              <a:rPr lang="pt-PT" sz="2400" dirty="0" err="1" smtClean="0"/>
              <a:t>Woodward</a:t>
            </a:r>
            <a:r>
              <a:rPr lang="pt-PT" sz="2400" dirty="0" smtClean="0"/>
              <a:t>, consoante a complexidade da tecnologia utilizada, as organizações podem classificar-se da seguinte forma:</a:t>
            </a:r>
          </a:p>
          <a:p>
            <a:pPr marL="1143000" lvl="2" indent="-228600" algn="just" eaLnBrk="0" hangingPunct="0">
              <a:spcBef>
                <a:spcPct val="35000"/>
              </a:spcBef>
              <a:buFont typeface="Arial" charset="0"/>
              <a:buChar char="•"/>
            </a:pPr>
            <a:r>
              <a:rPr lang="pt-PT" sz="2000" b="1" dirty="0" smtClean="0"/>
              <a:t>Produção unitária</a:t>
            </a:r>
            <a:r>
              <a:rPr lang="pt-PT" sz="2000" dirty="0" smtClean="0"/>
              <a:t> – reduzido número de </a:t>
            </a:r>
            <a:r>
              <a:rPr lang="pt-PT" sz="2000" i="1" dirty="0" smtClean="0"/>
              <a:t>outputs</a:t>
            </a:r>
            <a:r>
              <a:rPr lang="pt-PT" sz="2000" dirty="0" smtClean="0"/>
              <a:t>.</a:t>
            </a:r>
          </a:p>
          <a:p>
            <a:pPr marL="1143000" lvl="2" indent="-228600" algn="just" eaLnBrk="0" hangingPunct="0">
              <a:spcBef>
                <a:spcPct val="35000"/>
              </a:spcBef>
              <a:buFont typeface="Arial" charset="0"/>
              <a:buChar char="•"/>
            </a:pPr>
            <a:r>
              <a:rPr lang="pt-PT" sz="2000" b="1" dirty="0" smtClean="0"/>
              <a:t>Produção em massa</a:t>
            </a:r>
            <a:r>
              <a:rPr lang="pt-PT" sz="2000" dirty="0" smtClean="0"/>
              <a:t> -  grandes números de </a:t>
            </a:r>
            <a:r>
              <a:rPr lang="pt-PT" sz="2000" i="1" dirty="0" smtClean="0"/>
              <a:t>outputs.</a:t>
            </a:r>
          </a:p>
          <a:p>
            <a:pPr marL="1143000" lvl="2" indent="-228600" algn="just" eaLnBrk="0" hangingPunct="0">
              <a:spcBef>
                <a:spcPct val="35000"/>
              </a:spcBef>
              <a:buFont typeface="Arial" charset="0"/>
              <a:buChar char="•"/>
            </a:pPr>
            <a:r>
              <a:rPr lang="pt-PT" sz="2000" b="1" dirty="0" smtClean="0"/>
              <a:t>Produção continua – </a:t>
            </a:r>
            <a:r>
              <a:rPr lang="pt-PT" sz="2000" dirty="0" smtClean="0"/>
              <a:t>processo contínuo de </a:t>
            </a:r>
            <a:r>
              <a:rPr lang="pt-PT" sz="2000" i="1" dirty="0" smtClean="0"/>
              <a:t>outputs.</a:t>
            </a:r>
            <a:endParaRPr lang="pt-PT" sz="2000" i="1" dirty="0"/>
          </a:p>
        </p:txBody>
      </p:sp>
      <p:sp>
        <p:nvSpPr>
          <p:cNvPr id="6" name="TextBox 5"/>
          <p:cNvSpPr txBox="1"/>
          <p:nvPr/>
        </p:nvSpPr>
        <p:spPr>
          <a:xfrm>
            <a:off x="8153400" y="6477000"/>
            <a:ext cx="838200" cy="246221"/>
          </a:xfrm>
          <a:prstGeom prst="rect">
            <a:avLst/>
          </a:prstGeom>
          <a:noFill/>
        </p:spPr>
        <p:txBody>
          <a:bodyPr wrap="square" rtlCol="0">
            <a:spAutoFit/>
          </a:bodyPr>
          <a:lstStyle/>
          <a:p>
            <a:r>
              <a:rPr lang="en-US" sz="1000" dirty="0" smtClean="0"/>
              <a:t>10 - 28</a:t>
            </a:r>
            <a:endParaRPr lang="en-US" sz="1000" dirty="0"/>
          </a:p>
        </p:txBody>
      </p:sp>
      <p:sp>
        <p:nvSpPr>
          <p:cNvPr id="9" name="Rectangle 2"/>
          <p:cNvSpPr>
            <a:spLocks noGrp="1" noChangeArrowheads="1"/>
          </p:cNvSpPr>
          <p:nvPr>
            <p:ph type="title"/>
          </p:nvPr>
        </p:nvSpPr>
        <p:spPr>
          <a:xfrm>
            <a:off x="685800" y="110018"/>
            <a:ext cx="7772400" cy="1143000"/>
          </a:xfrm>
        </p:spPr>
        <p:txBody>
          <a:bodyPr>
            <a:normAutofit/>
          </a:bodyPr>
          <a:lstStyle/>
          <a:p>
            <a:pPr algn="ctr"/>
            <a:r>
              <a:rPr lang="en-US" sz="3600" dirty="0" err="1" smtClean="0"/>
              <a:t>Fatores</a:t>
            </a:r>
            <a:r>
              <a:rPr lang="en-US" sz="3600" dirty="0" smtClean="0"/>
              <a:t> </a:t>
            </a:r>
            <a:r>
              <a:rPr lang="en-US" sz="3600" dirty="0" err="1" smtClean="0"/>
              <a:t>contingenciais</a:t>
            </a:r>
            <a:r>
              <a:rPr lang="en-US" sz="3600" dirty="0" smtClean="0"/>
              <a:t> (cont.)</a:t>
            </a:r>
            <a:endParaRPr lang="en-US" sz="3600" dirty="0" smtClean="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a:bodyPr>
          <a:lstStyle/>
          <a:p>
            <a:pPr algn="ctr"/>
            <a:r>
              <a:rPr lang="en-US" sz="3200" dirty="0" err="1" smtClean="0"/>
              <a:t>EsTRUTURA</a:t>
            </a:r>
            <a:r>
              <a:rPr lang="en-US" sz="3200" dirty="0" smtClean="0"/>
              <a:t> </a:t>
            </a:r>
            <a:r>
              <a:rPr lang="en-US" sz="3200" dirty="0" err="1" smtClean="0"/>
              <a:t>OrganizaCional</a:t>
            </a:r>
            <a:endParaRPr lang="en-US" sz="3200" dirty="0" smtClean="0"/>
          </a:p>
        </p:txBody>
      </p:sp>
      <p:sp>
        <p:nvSpPr>
          <p:cNvPr id="9" name="Content Placeholder 8"/>
          <p:cNvSpPr>
            <a:spLocks noGrp="1"/>
          </p:cNvSpPr>
          <p:nvPr>
            <p:ph idx="1"/>
          </p:nvPr>
        </p:nvSpPr>
        <p:spPr>
          <a:xfrm>
            <a:off x="685800" y="2438400"/>
            <a:ext cx="7772400" cy="2895600"/>
          </a:xfrm>
        </p:spPr>
        <p:txBody>
          <a:bodyPr>
            <a:normAutofit/>
          </a:bodyPr>
          <a:lstStyle/>
          <a:p>
            <a:pPr indent="-342900" algn="just" eaLnBrk="0" hangingPunct="0">
              <a:lnSpc>
                <a:spcPct val="80000"/>
              </a:lnSpc>
              <a:spcBef>
                <a:spcPct val="35000"/>
              </a:spcBef>
            </a:pPr>
            <a:r>
              <a:rPr lang="pt-PT" sz="2400" b="1" dirty="0" smtClean="0"/>
              <a:t>Organizar</a:t>
            </a:r>
          </a:p>
          <a:p>
            <a:pPr indent="-342900" algn="just" eaLnBrk="0" hangingPunct="0">
              <a:lnSpc>
                <a:spcPct val="80000"/>
              </a:lnSpc>
              <a:spcBef>
                <a:spcPct val="35000"/>
              </a:spcBef>
            </a:pPr>
            <a:endParaRPr lang="pt-PT" sz="800" b="1" dirty="0" smtClean="0"/>
          </a:p>
          <a:p>
            <a:pPr marL="354013" indent="0" algn="just" eaLnBrk="0" hangingPunct="0">
              <a:lnSpc>
                <a:spcPct val="80000"/>
              </a:lnSpc>
              <a:spcBef>
                <a:spcPct val="35000"/>
              </a:spcBef>
              <a:buNone/>
            </a:pPr>
            <a:r>
              <a:rPr lang="pt-PT" sz="2400" dirty="0" smtClean="0"/>
              <a:t>Definir e estruturar o trabalho, para atingir os objetivos da organização.</a:t>
            </a:r>
          </a:p>
          <a:p>
            <a:pPr indent="-342900" algn="just" eaLnBrk="0" hangingPunct="0">
              <a:lnSpc>
                <a:spcPct val="80000"/>
              </a:lnSpc>
              <a:spcBef>
                <a:spcPct val="35000"/>
              </a:spcBef>
            </a:pPr>
            <a:endParaRPr lang="pt-PT" sz="1600" dirty="0" smtClean="0"/>
          </a:p>
          <a:p>
            <a:pPr marL="354013" indent="0" algn="just" eaLnBrk="0" hangingPunct="0">
              <a:lnSpc>
                <a:spcPct val="80000"/>
              </a:lnSpc>
              <a:spcBef>
                <a:spcPct val="35000"/>
              </a:spcBef>
              <a:buNone/>
            </a:pPr>
            <a:r>
              <a:rPr lang="pt-PT" sz="2400" b="1" dirty="0" smtClean="0"/>
              <a:t>Estrutura Organizacional </a:t>
            </a:r>
            <a:r>
              <a:rPr lang="pt-PT" sz="2400" dirty="0" smtClean="0"/>
              <a:t>–</a:t>
            </a:r>
            <a:r>
              <a:rPr lang="pt-PT" sz="2400" b="1" dirty="0" smtClean="0"/>
              <a:t> </a:t>
            </a:r>
            <a:r>
              <a:rPr lang="pt-PT" sz="2400" dirty="0" smtClean="0"/>
              <a:t>a disposição formal das tarefas/funções dentro da organização.</a:t>
            </a:r>
          </a:p>
          <a:p>
            <a:pPr algn="just"/>
            <a:endParaRPr lang="pt-PT" sz="2400" b="1" dirty="0"/>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15" name="TextBox 14"/>
          <p:cNvSpPr txBox="1"/>
          <p:nvPr/>
        </p:nvSpPr>
        <p:spPr>
          <a:xfrm>
            <a:off x="8534400" y="6400800"/>
            <a:ext cx="609600" cy="246221"/>
          </a:xfrm>
          <a:prstGeom prst="rect">
            <a:avLst/>
          </a:prstGeom>
          <a:noFill/>
        </p:spPr>
        <p:txBody>
          <a:bodyPr wrap="square" rtlCol="0">
            <a:spAutoFit/>
          </a:bodyPr>
          <a:lstStyle/>
          <a:p>
            <a:r>
              <a:rPr lang="en-US" sz="1000" dirty="0" smtClean="0"/>
              <a:t>10 - 3</a:t>
            </a:r>
            <a:endParaRPr lang="en-US" sz="1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noAutofit/>
          </a:bodyPr>
          <a:lstStyle/>
          <a:p>
            <a:pPr algn="ctr"/>
            <a:r>
              <a:rPr lang="en-US" sz="2800" dirty="0" smtClean="0"/>
              <a:t>FIGURA 10-9 </a:t>
            </a:r>
            <a:br>
              <a:rPr lang="en-US" sz="2800" dirty="0" smtClean="0"/>
            </a:br>
            <a:r>
              <a:rPr lang="en-US" sz="2800" dirty="0" smtClean="0"/>
              <a:t>PESQUISA DE Woodward SOBRE </a:t>
            </a:r>
            <a:r>
              <a:rPr lang="en-US" sz="2800" dirty="0" err="1" smtClean="0"/>
              <a:t>tecnologia</a:t>
            </a:r>
            <a:r>
              <a:rPr lang="en-US" sz="2800" dirty="0" smtClean="0"/>
              <a:t> e </a:t>
            </a:r>
            <a:r>
              <a:rPr lang="en-US" sz="2800" dirty="0" err="1" smtClean="0"/>
              <a:t>estrutura</a:t>
            </a:r>
            <a:endParaRPr lang="en-US" sz="2800" dirty="0" smtClean="0">
              <a:latin typeface="Calibri" pitchFamily="34" charset="0"/>
            </a:endParaRPr>
          </a:p>
        </p:txBody>
      </p:sp>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pic>
        <p:nvPicPr>
          <p:cNvPr id="84994" name="Picture 2"/>
          <p:cNvPicPr>
            <a:picLocks noChangeAspect="1" noChangeArrowheads="1"/>
          </p:cNvPicPr>
          <p:nvPr/>
        </p:nvPicPr>
        <p:blipFill>
          <a:blip r:embed="rId3" cstate="print"/>
          <a:srcRect/>
          <a:stretch>
            <a:fillRect/>
          </a:stretch>
        </p:blipFill>
        <p:spPr bwMode="auto">
          <a:xfrm>
            <a:off x="22225" y="1637522"/>
            <a:ext cx="9121775" cy="3852863"/>
          </a:xfrm>
          <a:prstGeom prst="rect">
            <a:avLst/>
          </a:prstGeom>
          <a:noFill/>
          <a:ln w="9525">
            <a:noFill/>
            <a:miter lim="800000"/>
            <a:headEnd/>
            <a:tailEnd/>
          </a:ln>
        </p:spPr>
      </p:pic>
      <p:sp>
        <p:nvSpPr>
          <p:cNvPr id="6" name="TextBox 5"/>
          <p:cNvSpPr txBox="1"/>
          <p:nvPr/>
        </p:nvSpPr>
        <p:spPr>
          <a:xfrm>
            <a:off x="8305800" y="6400800"/>
            <a:ext cx="990600" cy="246221"/>
          </a:xfrm>
          <a:prstGeom prst="rect">
            <a:avLst/>
          </a:prstGeom>
          <a:noFill/>
        </p:spPr>
        <p:txBody>
          <a:bodyPr wrap="square" rtlCol="0">
            <a:spAutoFit/>
          </a:bodyPr>
          <a:lstStyle/>
          <a:p>
            <a:r>
              <a:rPr lang="en-US" sz="1000" dirty="0" smtClean="0"/>
              <a:t>10 - 29</a:t>
            </a:r>
            <a:endParaRPr lang="en-US" sz="1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normAutofit/>
          </a:bodyPr>
          <a:lstStyle/>
          <a:p>
            <a:pPr algn="ctr"/>
            <a:r>
              <a:rPr lang="en-US" sz="3600" dirty="0" err="1" smtClean="0"/>
              <a:t>Fatores</a:t>
            </a:r>
            <a:r>
              <a:rPr lang="en-US" sz="3600" dirty="0" smtClean="0"/>
              <a:t> </a:t>
            </a:r>
            <a:r>
              <a:rPr lang="en-US" sz="3600" dirty="0" err="1" smtClean="0"/>
              <a:t>Contingenciais</a:t>
            </a:r>
            <a:r>
              <a:rPr lang="en-US" sz="3600" dirty="0" smtClean="0"/>
              <a:t> (cont.)</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87042" name="Rectangle 3"/>
          <p:cNvSpPr txBox="1">
            <a:spLocks/>
          </p:cNvSpPr>
          <p:nvPr/>
        </p:nvSpPr>
        <p:spPr bwMode="auto">
          <a:xfrm>
            <a:off x="762000" y="2057400"/>
            <a:ext cx="7696200" cy="4092576"/>
          </a:xfrm>
          <a:prstGeom prst="rect">
            <a:avLst/>
          </a:prstGeom>
          <a:noFill/>
          <a:ln w="9525">
            <a:noFill/>
            <a:miter lim="800000"/>
            <a:headEnd/>
            <a:tailEnd/>
          </a:ln>
        </p:spPr>
        <p:txBody>
          <a:bodyPr/>
          <a:lstStyle/>
          <a:p>
            <a:pPr marL="342900" indent="-342900" algn="just" eaLnBrk="0" hangingPunct="0">
              <a:spcBef>
                <a:spcPct val="50000"/>
              </a:spcBef>
            </a:pPr>
            <a:r>
              <a:rPr lang="pt-PT" sz="2400" b="1" dirty="0" smtClean="0"/>
              <a:t>Incerteza ambiental e estrutura</a:t>
            </a:r>
          </a:p>
          <a:p>
            <a:pPr marL="342900" indent="-342900" algn="just" eaLnBrk="0" hangingPunct="0">
              <a:spcBef>
                <a:spcPct val="50000"/>
              </a:spcBef>
            </a:pPr>
            <a:endParaRPr lang="pt-PT" sz="800" b="1" dirty="0" smtClean="0"/>
          </a:p>
          <a:p>
            <a:pPr marL="354013" lvl="1" indent="-260350" algn="just" eaLnBrk="0" hangingPunct="0">
              <a:spcBef>
                <a:spcPct val="50000"/>
              </a:spcBef>
              <a:buFont typeface="Arial" charset="0"/>
              <a:buChar char="–"/>
            </a:pPr>
            <a:r>
              <a:rPr lang="pt-PT" sz="2400" dirty="0" smtClean="0"/>
              <a:t>Estruturas organizacionais mecanicistas tendem a ser mais eficazes em </a:t>
            </a:r>
            <a:r>
              <a:rPr lang="pt-PT" sz="2400" u="sng" dirty="0" smtClean="0"/>
              <a:t>ambientes simples e estáveis.</a:t>
            </a:r>
          </a:p>
          <a:p>
            <a:pPr marL="354013" lvl="1" indent="-260350" algn="just" eaLnBrk="0" hangingPunct="0">
              <a:spcBef>
                <a:spcPct val="50000"/>
              </a:spcBef>
              <a:buFont typeface="Arial" charset="0"/>
              <a:buChar char="–"/>
            </a:pPr>
            <a:r>
              <a:rPr lang="pt-PT" sz="2400" dirty="0" smtClean="0"/>
              <a:t>A flexibilidade das estruturas organizacionais orgânicas é mais apropriada para </a:t>
            </a:r>
            <a:r>
              <a:rPr lang="pt-PT" sz="2400" u="sng" dirty="0" smtClean="0"/>
              <a:t>ambientes complexos e dinâmicos</a:t>
            </a:r>
            <a:r>
              <a:rPr lang="pt-PT" sz="2400" dirty="0" smtClean="0"/>
              <a:t>.</a:t>
            </a:r>
            <a:endParaRPr lang="pt-PT" sz="2400" dirty="0"/>
          </a:p>
        </p:txBody>
      </p:sp>
      <p:sp>
        <p:nvSpPr>
          <p:cNvPr id="6" name="TextBox 5"/>
          <p:cNvSpPr txBox="1"/>
          <p:nvPr/>
        </p:nvSpPr>
        <p:spPr>
          <a:xfrm>
            <a:off x="7924800" y="6477000"/>
            <a:ext cx="1066800" cy="246221"/>
          </a:xfrm>
          <a:prstGeom prst="rect">
            <a:avLst/>
          </a:prstGeom>
          <a:noFill/>
        </p:spPr>
        <p:txBody>
          <a:bodyPr wrap="square" rtlCol="0">
            <a:spAutoFit/>
          </a:bodyPr>
          <a:lstStyle/>
          <a:p>
            <a:r>
              <a:rPr lang="en-US" sz="1000" dirty="0" smtClean="0"/>
              <a:t>10 - 30</a:t>
            </a:r>
            <a:endParaRPr lang="en-US" sz="1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normAutofit fontScale="90000"/>
          </a:bodyPr>
          <a:lstStyle/>
          <a:p>
            <a:pPr algn="ctr"/>
            <a:r>
              <a:rPr lang="en-US" dirty="0" err="1" smtClean="0"/>
              <a:t>Desenhos</a:t>
            </a:r>
            <a:r>
              <a:rPr lang="en-US" dirty="0" smtClean="0"/>
              <a:t> </a:t>
            </a:r>
            <a:r>
              <a:rPr lang="en-US" dirty="0" err="1" smtClean="0"/>
              <a:t>organizacionais</a:t>
            </a:r>
            <a:r>
              <a:rPr lang="en-US" dirty="0" smtClean="0"/>
              <a:t> </a:t>
            </a:r>
            <a:r>
              <a:rPr lang="en-US" dirty="0" err="1" smtClean="0"/>
              <a:t>T</a:t>
            </a:r>
            <a:r>
              <a:rPr lang="en-US" sz="3600" dirty="0" err="1" smtClean="0"/>
              <a:t>radicionais</a:t>
            </a:r>
            <a:endParaRPr lang="en-US" sz="3600" dirty="0" smtClean="0">
              <a:latin typeface="Calibri" pitchFamily="34" charset="0"/>
            </a:endParaRPr>
          </a:p>
        </p:txBody>
      </p:sp>
      <p:sp>
        <p:nvSpPr>
          <p:cNvPr id="11" name="Content Placeholder 10"/>
          <p:cNvSpPr>
            <a:spLocks noGrp="1"/>
          </p:cNvSpPr>
          <p:nvPr>
            <p:ph idx="1"/>
          </p:nvPr>
        </p:nvSpPr>
        <p:spPr>
          <a:xfrm>
            <a:off x="685800" y="1828800"/>
            <a:ext cx="7772400" cy="4190999"/>
          </a:xfrm>
        </p:spPr>
        <p:txBody>
          <a:bodyPr>
            <a:normAutofit/>
          </a:bodyPr>
          <a:lstStyle/>
          <a:p>
            <a:pPr indent="-342900" algn="just" eaLnBrk="0" hangingPunct="0">
              <a:spcBef>
                <a:spcPct val="20000"/>
              </a:spcBef>
            </a:pPr>
            <a:r>
              <a:rPr lang="pt-PT" sz="2400" b="1" dirty="0" smtClean="0">
                <a:latin typeface="Arial"/>
                <a:cs typeface="Arial"/>
              </a:rPr>
              <a:t>Estrutura simples </a:t>
            </a:r>
            <a:r>
              <a:rPr lang="pt-PT" sz="2400" dirty="0" smtClean="0">
                <a:latin typeface="Arial"/>
                <a:cs typeface="Arial"/>
              </a:rPr>
              <a:t>–</a:t>
            </a:r>
            <a:r>
              <a:rPr lang="pt-PT" sz="2400" b="1" dirty="0" smtClean="0">
                <a:latin typeface="Arial"/>
                <a:cs typeface="Arial"/>
              </a:rPr>
              <a:t> </a:t>
            </a:r>
            <a:r>
              <a:rPr lang="pt-PT" sz="2400" dirty="0" smtClean="0">
                <a:latin typeface="Arial"/>
                <a:cs typeface="Arial"/>
              </a:rPr>
              <a:t>desenho organizacional com baixa departamentalização, grandes amplitudes de controlo, autoridade centralizada e baixo nível de formalização.</a:t>
            </a:r>
          </a:p>
          <a:p>
            <a:pPr indent="-342900" algn="just" eaLnBrk="0" hangingPunct="0">
              <a:spcBef>
                <a:spcPct val="20000"/>
              </a:spcBef>
            </a:pPr>
            <a:endParaRPr lang="pt-PT" sz="800" dirty="0" smtClean="0">
              <a:latin typeface="Arial"/>
              <a:cs typeface="Arial"/>
            </a:endParaRPr>
          </a:p>
          <a:p>
            <a:pPr indent="-342900" algn="just" eaLnBrk="0" hangingPunct="0">
              <a:spcBef>
                <a:spcPct val="20000"/>
              </a:spcBef>
            </a:pPr>
            <a:r>
              <a:rPr lang="pt-PT" sz="2400" b="1" dirty="0" smtClean="0">
                <a:latin typeface="Arial"/>
                <a:cs typeface="Arial"/>
              </a:rPr>
              <a:t>Estrutura funcional </a:t>
            </a:r>
            <a:r>
              <a:rPr lang="pt-PT" sz="2400" dirty="0" smtClean="0">
                <a:latin typeface="Arial"/>
                <a:cs typeface="Arial"/>
              </a:rPr>
              <a:t>– desenho organizacional que agrupa especialidades ocupacionais semelhantes.</a:t>
            </a:r>
          </a:p>
          <a:p>
            <a:pPr indent="-342900" algn="just" eaLnBrk="0" hangingPunct="0">
              <a:spcBef>
                <a:spcPct val="20000"/>
              </a:spcBef>
            </a:pPr>
            <a:endParaRPr lang="pt-PT" sz="800" dirty="0" smtClean="0">
              <a:latin typeface="Arial"/>
              <a:cs typeface="Arial"/>
            </a:endParaRPr>
          </a:p>
          <a:p>
            <a:pPr indent="-342900" algn="just" eaLnBrk="0" hangingPunct="0">
              <a:spcBef>
                <a:spcPct val="20000"/>
              </a:spcBef>
            </a:pPr>
            <a:r>
              <a:rPr lang="pt-PT" sz="2400" b="1" dirty="0" smtClean="0">
                <a:latin typeface="Arial"/>
                <a:cs typeface="Arial"/>
              </a:rPr>
              <a:t>Estrutura divisional </a:t>
            </a:r>
            <a:r>
              <a:rPr lang="pt-PT" sz="2400" dirty="0" smtClean="0">
                <a:latin typeface="Arial"/>
                <a:cs typeface="Arial"/>
              </a:rPr>
              <a:t>– desenho organizacional constituído por unidades ou divisões </a:t>
            </a:r>
            <a:r>
              <a:rPr lang="pt-PT" sz="2400" dirty="0" err="1" smtClean="0">
                <a:latin typeface="Arial"/>
                <a:cs typeface="Arial"/>
              </a:rPr>
              <a:t>semi-autónomas</a:t>
            </a:r>
            <a:r>
              <a:rPr lang="pt-PT" sz="2400" dirty="0" smtClean="0">
                <a:latin typeface="Arial"/>
                <a:cs typeface="Arial"/>
              </a:rPr>
              <a:t> separadas.</a:t>
            </a:r>
          </a:p>
          <a:p>
            <a:pPr algn="just"/>
            <a:endParaRPr lang="en-US" sz="2400" b="1" dirty="0">
              <a:latin typeface="Arial" pitchFamily="34" charset="0"/>
              <a:cs typeface="Arial" pitchFamily="34" charset="0"/>
            </a:endParaRPr>
          </a:p>
        </p:txBody>
      </p:sp>
      <p:sp>
        <p:nvSpPr>
          <p:cNvPr id="5" name="Footer Placeholder 4"/>
          <p:cNvSpPr>
            <a:spLocks noGrp="1"/>
          </p:cNvSpPr>
          <p:nvPr>
            <p:ph type="ftr" sz="quarter" idx="11"/>
          </p:nvPr>
        </p:nvSpPr>
        <p:spPr>
          <a:xfrm>
            <a:off x="228600" y="6324601"/>
            <a:ext cx="3352800" cy="380999"/>
          </a:xfrm>
        </p:spPr>
        <p:txBody>
          <a:bodyPr/>
          <a:lstStyle/>
          <a:p>
            <a:r>
              <a:rPr lang="en-US" dirty="0" smtClean="0"/>
              <a:t>Copyright © 2016 Pearson Education, Inc.</a:t>
            </a:r>
            <a:endParaRPr lang="en-US" dirty="0"/>
          </a:p>
        </p:txBody>
      </p:sp>
      <p:sp>
        <p:nvSpPr>
          <p:cNvPr id="6" name="TextBox 5"/>
          <p:cNvSpPr txBox="1"/>
          <p:nvPr/>
        </p:nvSpPr>
        <p:spPr>
          <a:xfrm>
            <a:off x="8229600" y="6400800"/>
            <a:ext cx="762000" cy="246221"/>
          </a:xfrm>
          <a:prstGeom prst="rect">
            <a:avLst/>
          </a:prstGeom>
          <a:noFill/>
        </p:spPr>
        <p:txBody>
          <a:bodyPr wrap="square" rtlCol="0">
            <a:spAutoFit/>
          </a:bodyPr>
          <a:lstStyle/>
          <a:p>
            <a:r>
              <a:rPr lang="en-US" sz="1000" dirty="0" smtClean="0"/>
              <a:t>10 - 31</a:t>
            </a:r>
            <a:endParaRPr lang="en-US" sz="1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normAutofit fontScale="90000"/>
          </a:bodyPr>
          <a:lstStyle/>
          <a:p>
            <a:pPr algn="ctr"/>
            <a:r>
              <a:rPr lang="en-US" sz="3000" dirty="0" err="1" smtClean="0"/>
              <a:t>Figura</a:t>
            </a:r>
            <a:r>
              <a:rPr lang="en-US" sz="3000" dirty="0" smtClean="0"/>
              <a:t> 10-10</a:t>
            </a:r>
            <a:br>
              <a:rPr lang="en-US" sz="3000" dirty="0" smtClean="0"/>
            </a:br>
            <a:r>
              <a:rPr lang="en-US" sz="3000" dirty="0" err="1" smtClean="0"/>
              <a:t>Desenhos</a:t>
            </a:r>
            <a:r>
              <a:rPr lang="en-US" sz="3000" dirty="0" smtClean="0"/>
              <a:t> </a:t>
            </a:r>
            <a:r>
              <a:rPr lang="en-US" sz="3000" dirty="0" err="1" smtClean="0"/>
              <a:t>organizacionais</a:t>
            </a:r>
            <a:r>
              <a:rPr lang="en-US" sz="3000" dirty="0" smtClean="0"/>
              <a:t> </a:t>
            </a:r>
            <a:r>
              <a:rPr lang="en-US" sz="3000" dirty="0" err="1" smtClean="0"/>
              <a:t>tradicionais</a:t>
            </a:r>
            <a:endParaRPr lang="en-US" sz="3000"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7" name="TextBox 6"/>
          <p:cNvSpPr txBox="1"/>
          <p:nvPr/>
        </p:nvSpPr>
        <p:spPr>
          <a:xfrm>
            <a:off x="8229600" y="6400800"/>
            <a:ext cx="685800" cy="246221"/>
          </a:xfrm>
          <a:prstGeom prst="rect">
            <a:avLst/>
          </a:prstGeom>
          <a:noFill/>
        </p:spPr>
        <p:txBody>
          <a:bodyPr wrap="square" rtlCol="0">
            <a:spAutoFit/>
          </a:bodyPr>
          <a:lstStyle/>
          <a:p>
            <a:r>
              <a:rPr lang="en-US" sz="1000" dirty="0" smtClean="0"/>
              <a:t>10 - 32</a:t>
            </a:r>
            <a:endParaRPr lang="en-US" sz="1000" dirty="0"/>
          </a:p>
        </p:txBody>
      </p:sp>
      <p:pic>
        <p:nvPicPr>
          <p:cNvPr id="2" name="Picture 1"/>
          <p:cNvPicPr>
            <a:picLocks noChangeAspect="1"/>
          </p:cNvPicPr>
          <p:nvPr/>
        </p:nvPicPr>
        <p:blipFill>
          <a:blip r:embed="rId3"/>
          <a:stretch>
            <a:fillRect/>
          </a:stretch>
        </p:blipFill>
        <p:spPr>
          <a:xfrm>
            <a:off x="838200" y="1447800"/>
            <a:ext cx="7431362" cy="4953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400800"/>
            <a:ext cx="457200" cy="365125"/>
          </a:xfrm>
        </p:spPr>
        <p:txBody>
          <a:bodyPr/>
          <a:lstStyle/>
          <a:p>
            <a:r>
              <a:rPr lang="en-US" dirty="0" smtClean="0"/>
              <a:t>10 - 37</a:t>
            </a:r>
            <a:endParaRPr lang="en-US" dirty="0"/>
          </a:p>
        </p:txBody>
      </p:sp>
      <p:sp>
        <p:nvSpPr>
          <p:cNvPr id="7" name="Footer Placeholder 1"/>
          <p:cNvSpPr>
            <a:spLocks noGrp="1"/>
          </p:cNvSpPr>
          <p:nvPr>
            <p:ph type="ftr" sz="quarter" idx="11"/>
          </p:nvPr>
        </p:nvSpPr>
        <p:spPr>
          <a:xfrm>
            <a:off x="228600" y="64008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rmAutofit/>
          </a:bodyPr>
          <a:lstStyle/>
          <a:p>
            <a:pPr algn="ctr"/>
            <a:r>
              <a:rPr lang="en-US" sz="3200" dirty="0" smtClean="0"/>
              <a:t>ESTRUTURA </a:t>
            </a:r>
            <a:r>
              <a:rPr lang="en-US" sz="3200" dirty="0" err="1" smtClean="0"/>
              <a:t>OrganizaCional</a:t>
            </a:r>
            <a:endParaRPr lang="en-US" sz="3200" dirty="0" smtClean="0">
              <a:latin typeface="Calibri" pitchFamily="34" charset="0"/>
            </a:endParaRPr>
          </a:p>
        </p:txBody>
      </p:sp>
      <p:sp>
        <p:nvSpPr>
          <p:cNvPr id="11" name="Content Placeholder 10"/>
          <p:cNvSpPr>
            <a:spLocks noGrp="1"/>
          </p:cNvSpPr>
          <p:nvPr>
            <p:ph idx="1"/>
          </p:nvPr>
        </p:nvSpPr>
        <p:spPr>
          <a:xfrm>
            <a:off x="685800" y="1905000"/>
            <a:ext cx="7772400" cy="3733799"/>
          </a:xfrm>
        </p:spPr>
        <p:txBody>
          <a:bodyPr>
            <a:normAutofit lnSpcReduction="10000"/>
          </a:bodyPr>
          <a:lstStyle/>
          <a:p>
            <a:pPr indent="-342900" algn="just" eaLnBrk="0" hangingPunct="0">
              <a:spcBef>
                <a:spcPct val="20000"/>
              </a:spcBef>
            </a:pPr>
            <a:r>
              <a:rPr lang="pt-PT" sz="2400" b="1" dirty="0" smtClean="0">
                <a:latin typeface="Arial"/>
                <a:cs typeface="Arial"/>
              </a:rPr>
              <a:t>Organograma </a:t>
            </a:r>
            <a:r>
              <a:rPr lang="pt-PT" sz="2400" dirty="0" smtClean="0">
                <a:latin typeface="Arial"/>
                <a:cs typeface="Arial"/>
              </a:rPr>
              <a:t>–</a:t>
            </a:r>
            <a:r>
              <a:rPr lang="pt-PT" sz="2400" b="1" dirty="0" smtClean="0">
                <a:latin typeface="Arial"/>
                <a:cs typeface="Arial"/>
              </a:rPr>
              <a:t> </a:t>
            </a:r>
            <a:r>
              <a:rPr lang="pt-PT" sz="2400" dirty="0" smtClean="0">
                <a:latin typeface="Arial"/>
                <a:cs typeface="Arial"/>
              </a:rPr>
              <a:t>representação gráfica da estrutura de uma organização.</a:t>
            </a:r>
          </a:p>
          <a:p>
            <a:pPr indent="-342900" algn="just" eaLnBrk="0" hangingPunct="0">
              <a:spcBef>
                <a:spcPct val="20000"/>
              </a:spcBef>
            </a:pPr>
            <a:endParaRPr lang="pt-PT" sz="800" dirty="0" smtClean="0">
              <a:latin typeface="Arial"/>
              <a:cs typeface="Arial"/>
            </a:endParaRPr>
          </a:p>
          <a:p>
            <a:pPr indent="-342900" algn="just" eaLnBrk="0" hangingPunct="0">
              <a:spcBef>
                <a:spcPct val="20000"/>
              </a:spcBef>
            </a:pPr>
            <a:r>
              <a:rPr lang="pt-PT" sz="2400" b="1" dirty="0" smtClean="0">
                <a:latin typeface="Arial"/>
                <a:cs typeface="Arial"/>
              </a:rPr>
              <a:t>Desenho Organizacional </a:t>
            </a:r>
            <a:r>
              <a:rPr lang="pt-PT" sz="2400" dirty="0" smtClean="0">
                <a:latin typeface="Arial"/>
                <a:cs typeface="Arial"/>
              </a:rPr>
              <a:t>–</a:t>
            </a:r>
            <a:r>
              <a:rPr lang="pt-PT" sz="2400" b="1" dirty="0" smtClean="0">
                <a:latin typeface="Arial"/>
                <a:cs typeface="Arial"/>
              </a:rPr>
              <a:t> </a:t>
            </a:r>
            <a:r>
              <a:rPr lang="pt-PT" sz="2400" dirty="0" smtClean="0">
                <a:latin typeface="Arial"/>
                <a:cs typeface="Arial"/>
              </a:rPr>
              <a:t>processo que inclui decisões sobre seis elementos:</a:t>
            </a:r>
          </a:p>
          <a:p>
            <a:pPr indent="-342900" algn="just" eaLnBrk="0" hangingPunct="0">
              <a:spcBef>
                <a:spcPct val="20000"/>
              </a:spcBef>
            </a:pPr>
            <a:endParaRPr lang="pt-PT" sz="800" dirty="0" smtClean="0">
              <a:latin typeface="Arial"/>
              <a:cs typeface="Arial"/>
            </a:endParaRPr>
          </a:p>
          <a:p>
            <a:pPr marL="541338" lvl="2" indent="-187325" algn="just" eaLnBrk="0" hangingPunct="0">
              <a:lnSpc>
                <a:spcPct val="80000"/>
              </a:lnSpc>
              <a:spcBef>
                <a:spcPct val="35000"/>
              </a:spcBef>
              <a:buClrTx/>
              <a:buFont typeface="Arial" charset="0"/>
              <a:buChar char="•"/>
            </a:pPr>
            <a:r>
              <a:rPr lang="pt-PT" sz="2000" dirty="0" smtClean="0">
                <a:latin typeface="Arial"/>
                <a:cs typeface="Arial"/>
              </a:rPr>
              <a:t>Especialização do trabalho</a:t>
            </a:r>
          </a:p>
          <a:p>
            <a:pPr marL="541338" lvl="2" indent="-187325" algn="just" eaLnBrk="0" hangingPunct="0">
              <a:lnSpc>
                <a:spcPct val="80000"/>
              </a:lnSpc>
              <a:spcBef>
                <a:spcPct val="35000"/>
              </a:spcBef>
              <a:buClrTx/>
              <a:buFont typeface="Arial" charset="0"/>
              <a:buChar char="•"/>
            </a:pPr>
            <a:r>
              <a:rPr lang="pt-PT" sz="2000" dirty="0" smtClean="0">
                <a:latin typeface="Arial"/>
                <a:cs typeface="Arial"/>
              </a:rPr>
              <a:t>Departamentalização</a:t>
            </a:r>
          </a:p>
          <a:p>
            <a:pPr marL="541338" lvl="2" indent="-187325" algn="just" eaLnBrk="0" hangingPunct="0">
              <a:lnSpc>
                <a:spcPct val="80000"/>
              </a:lnSpc>
              <a:spcBef>
                <a:spcPct val="35000"/>
              </a:spcBef>
              <a:buClrTx/>
              <a:buFont typeface="Arial" charset="0"/>
              <a:buChar char="•"/>
            </a:pPr>
            <a:r>
              <a:rPr lang="pt-PT" sz="2000" dirty="0" smtClean="0">
                <a:latin typeface="Arial"/>
                <a:cs typeface="Arial"/>
              </a:rPr>
              <a:t>Cadeia de comando (hierarquia)</a:t>
            </a:r>
          </a:p>
          <a:p>
            <a:pPr marL="541338" lvl="2" indent="-187325" algn="just" eaLnBrk="0" hangingPunct="0">
              <a:lnSpc>
                <a:spcPct val="80000"/>
              </a:lnSpc>
              <a:spcBef>
                <a:spcPct val="35000"/>
              </a:spcBef>
              <a:buClrTx/>
              <a:buFont typeface="Arial" charset="0"/>
              <a:buChar char="•"/>
            </a:pPr>
            <a:r>
              <a:rPr lang="pt-PT" sz="2000" dirty="0" smtClean="0">
                <a:latin typeface="Arial"/>
                <a:cs typeface="Arial"/>
              </a:rPr>
              <a:t>Amplitude de comando</a:t>
            </a:r>
          </a:p>
          <a:p>
            <a:pPr marL="541338" lvl="2" indent="-187325" algn="just" eaLnBrk="0" hangingPunct="0">
              <a:lnSpc>
                <a:spcPct val="80000"/>
              </a:lnSpc>
              <a:spcBef>
                <a:spcPct val="35000"/>
              </a:spcBef>
              <a:buClrTx/>
              <a:buFont typeface="Arial" charset="0"/>
              <a:buChar char="•"/>
            </a:pPr>
            <a:r>
              <a:rPr lang="pt-PT" sz="2000" dirty="0" smtClean="0">
                <a:latin typeface="Arial"/>
                <a:cs typeface="Arial"/>
              </a:rPr>
              <a:t>Centralização e descentralização</a:t>
            </a:r>
          </a:p>
          <a:p>
            <a:pPr marL="541338" lvl="2" indent="-187325" algn="just" eaLnBrk="0" hangingPunct="0">
              <a:lnSpc>
                <a:spcPct val="80000"/>
              </a:lnSpc>
              <a:spcBef>
                <a:spcPct val="35000"/>
              </a:spcBef>
              <a:buClrTx/>
              <a:buFont typeface="Arial" charset="0"/>
              <a:buChar char="•"/>
            </a:pPr>
            <a:r>
              <a:rPr lang="pt-PT" sz="2000" dirty="0" smtClean="0">
                <a:latin typeface="Arial"/>
                <a:cs typeface="Arial"/>
              </a:rPr>
              <a:t>Formalização</a:t>
            </a:r>
          </a:p>
          <a:p>
            <a:pPr algn="just"/>
            <a:endParaRPr lang="en-US" sz="2400" b="1" dirty="0">
              <a:latin typeface="Arial" pitchFamily="34" charset="0"/>
              <a:cs typeface="Arial" pitchFamily="34" charset="0"/>
            </a:endParaRPr>
          </a:p>
        </p:txBody>
      </p:sp>
      <p:sp>
        <p:nvSpPr>
          <p:cNvPr id="5" name="Footer Placeholder 4"/>
          <p:cNvSpPr>
            <a:spLocks noGrp="1"/>
          </p:cNvSpPr>
          <p:nvPr>
            <p:ph type="ftr" sz="quarter" idx="11"/>
          </p:nvPr>
        </p:nvSpPr>
        <p:spPr>
          <a:xfrm>
            <a:off x="304800" y="6416675"/>
            <a:ext cx="3276600" cy="365125"/>
          </a:xfrm>
        </p:spPr>
        <p:txBody>
          <a:bodyPr/>
          <a:lstStyle/>
          <a:p>
            <a:r>
              <a:rPr lang="en-US" dirty="0" smtClean="0"/>
              <a:t>Copyright © 2016 Pearson Education, Inc.</a:t>
            </a:r>
            <a:endParaRPr lang="en-US" dirty="0"/>
          </a:p>
        </p:txBody>
      </p:sp>
      <p:sp>
        <p:nvSpPr>
          <p:cNvPr id="12" name="TextBox 11"/>
          <p:cNvSpPr txBox="1"/>
          <p:nvPr/>
        </p:nvSpPr>
        <p:spPr>
          <a:xfrm>
            <a:off x="8534400" y="6477000"/>
            <a:ext cx="609600" cy="246221"/>
          </a:xfrm>
          <a:prstGeom prst="rect">
            <a:avLst/>
          </a:prstGeom>
          <a:noFill/>
        </p:spPr>
        <p:txBody>
          <a:bodyPr wrap="square" rtlCol="0">
            <a:spAutoFit/>
          </a:bodyPr>
          <a:lstStyle/>
          <a:p>
            <a:r>
              <a:rPr lang="en-US" sz="1000" dirty="0" smtClean="0"/>
              <a:t>10 - 4</a:t>
            </a:r>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10-1</a:t>
            </a:r>
            <a:br>
              <a:rPr lang="en-US" sz="3600" dirty="0" smtClean="0"/>
            </a:br>
            <a:r>
              <a:rPr lang="en-US" dirty="0" err="1" smtClean="0"/>
              <a:t>Objetivos</a:t>
            </a:r>
            <a:r>
              <a:rPr lang="en-US" dirty="0" smtClean="0"/>
              <a:t> da </a:t>
            </a:r>
            <a:r>
              <a:rPr lang="en-US" dirty="0" err="1" smtClean="0"/>
              <a:t>organização</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4953000" cy="365125"/>
          </a:xfrm>
        </p:spPr>
        <p:txBody>
          <a:bodyPr/>
          <a:lstStyle/>
          <a:p>
            <a:r>
              <a:rPr lang="en-US" dirty="0" smtClean="0"/>
              <a:t>Copyright © 2016 Pearson Education, Inc.</a:t>
            </a:r>
            <a:endParaRPr lang="en-US" dirty="0"/>
          </a:p>
        </p:txBody>
      </p:sp>
      <p:sp>
        <p:nvSpPr>
          <p:cNvPr id="14" name="TextBox 13"/>
          <p:cNvSpPr txBox="1"/>
          <p:nvPr/>
        </p:nvSpPr>
        <p:spPr>
          <a:xfrm>
            <a:off x="8458200" y="6477000"/>
            <a:ext cx="512593" cy="246221"/>
          </a:xfrm>
          <a:prstGeom prst="rect">
            <a:avLst/>
          </a:prstGeom>
          <a:noFill/>
        </p:spPr>
        <p:txBody>
          <a:bodyPr wrap="none" rtlCol="0">
            <a:spAutoFit/>
          </a:bodyPr>
          <a:lstStyle/>
          <a:p>
            <a:r>
              <a:rPr lang="en-US" sz="1000" dirty="0" smtClean="0"/>
              <a:t>10 - 5</a:t>
            </a:r>
            <a:endParaRPr lang="en-US" sz="1000" dirty="0"/>
          </a:p>
        </p:txBody>
      </p:sp>
      <p:pic>
        <p:nvPicPr>
          <p:cNvPr id="2" name="Picture 1"/>
          <p:cNvPicPr>
            <a:picLocks noChangeAspect="1"/>
          </p:cNvPicPr>
          <p:nvPr/>
        </p:nvPicPr>
        <p:blipFill>
          <a:blip r:embed="rId3"/>
          <a:stretch>
            <a:fillRect/>
          </a:stretch>
        </p:blipFill>
        <p:spPr>
          <a:xfrm>
            <a:off x="0" y="1981200"/>
            <a:ext cx="9144000" cy="354251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708804" y="90488"/>
            <a:ext cx="7772400" cy="1143000"/>
          </a:xfrm>
        </p:spPr>
        <p:txBody>
          <a:bodyPr>
            <a:normAutofit/>
          </a:bodyPr>
          <a:lstStyle/>
          <a:p>
            <a:pPr algn="ctr"/>
            <a:r>
              <a:rPr lang="en-US" sz="3200" dirty="0" smtClean="0"/>
              <a:t>ESTRUTURA </a:t>
            </a:r>
            <a:r>
              <a:rPr lang="en-US" sz="3200" dirty="0" err="1" smtClean="0"/>
              <a:t>OrganizaCional</a:t>
            </a:r>
            <a:endParaRPr lang="en-US" sz="3200" dirty="0" smtClean="0">
              <a:latin typeface="Calibri"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37890" name="Rectangle 3"/>
          <p:cNvSpPr txBox="1">
            <a:spLocks/>
          </p:cNvSpPr>
          <p:nvPr/>
        </p:nvSpPr>
        <p:spPr bwMode="auto">
          <a:xfrm>
            <a:off x="223936" y="1828800"/>
            <a:ext cx="8458200" cy="3886200"/>
          </a:xfrm>
          <a:prstGeom prst="rect">
            <a:avLst/>
          </a:prstGeom>
          <a:noFill/>
          <a:ln w="9525">
            <a:noFill/>
            <a:miter lim="800000"/>
            <a:headEnd/>
            <a:tailEnd/>
          </a:ln>
        </p:spPr>
        <p:txBody>
          <a:bodyPr/>
          <a:lstStyle/>
          <a:p>
            <a:pPr marL="261938" indent="-261938" algn="just" eaLnBrk="0" hangingPunct="0">
              <a:spcBef>
                <a:spcPct val="20000"/>
              </a:spcBef>
            </a:pPr>
            <a:r>
              <a:rPr lang="en-US" sz="2400" b="1" dirty="0" smtClean="0"/>
              <a:t>   </a:t>
            </a:r>
            <a:r>
              <a:rPr lang="pt-PT" sz="2400" b="1" dirty="0" smtClean="0"/>
              <a:t>Especialização do trabalho </a:t>
            </a:r>
            <a:r>
              <a:rPr lang="pt-PT" sz="2400" dirty="0" smtClean="0">
                <a:latin typeface="Arial"/>
                <a:cs typeface="Arial"/>
              </a:rPr>
              <a:t>–</a:t>
            </a:r>
            <a:r>
              <a:rPr lang="pt-PT" sz="2400" b="1" dirty="0" smtClean="0"/>
              <a:t> </a:t>
            </a:r>
            <a:r>
              <a:rPr lang="pt-PT" sz="2400" dirty="0" smtClean="0"/>
              <a:t>divisão das atividades de trabalho em tarefas de âmbito mais reduzido.</a:t>
            </a:r>
          </a:p>
          <a:p>
            <a:pPr marL="342900" indent="-342900" algn="just" eaLnBrk="0" hangingPunct="0">
              <a:spcBef>
                <a:spcPct val="20000"/>
              </a:spcBef>
            </a:pPr>
            <a:endParaRPr lang="pt-PT" sz="800" dirty="0" smtClean="0"/>
          </a:p>
          <a:p>
            <a:pPr marL="862013" indent="-296863" algn="just" eaLnBrk="0" hangingPunct="0">
              <a:spcBef>
                <a:spcPct val="20000"/>
              </a:spcBef>
              <a:buFont typeface="Arial" charset="0"/>
              <a:buChar char="•"/>
            </a:pPr>
            <a:r>
              <a:rPr lang="pt-PT" sz="2400" dirty="0" smtClean="0"/>
              <a:t>Os primeiros proponentes da especialização do trabalho acreditavam que esta poderia </a:t>
            </a:r>
            <a:r>
              <a:rPr lang="pt-PT" sz="2400" dirty="0" smtClean="0"/>
              <a:t>resultar </a:t>
            </a:r>
            <a:r>
              <a:rPr lang="pt-PT" sz="2400" dirty="0" smtClean="0"/>
              <a:t>em </a:t>
            </a:r>
            <a:r>
              <a:rPr lang="pt-PT" sz="2400" u="sng" dirty="0" smtClean="0"/>
              <a:t>aumentos de produtividade</a:t>
            </a:r>
            <a:r>
              <a:rPr lang="pt-PT" sz="2400" dirty="0" smtClean="0"/>
              <a:t>.</a:t>
            </a:r>
          </a:p>
          <a:p>
            <a:pPr marL="862013" indent="-296863" algn="just" eaLnBrk="0" hangingPunct="0">
              <a:spcBef>
                <a:spcPct val="20000"/>
              </a:spcBef>
              <a:buFont typeface="Arial" charset="0"/>
              <a:buChar char="•"/>
            </a:pPr>
            <a:endParaRPr lang="pt-PT" sz="800" dirty="0" smtClean="0"/>
          </a:p>
          <a:p>
            <a:pPr marL="862013" lvl="1" indent="-296863" algn="just" eaLnBrk="0" hangingPunct="0">
              <a:spcBef>
                <a:spcPct val="20000"/>
              </a:spcBef>
              <a:buFont typeface="Arial" charset="0"/>
              <a:buChar char="•"/>
            </a:pPr>
            <a:r>
              <a:rPr lang="pt-PT" sz="2400" dirty="0" smtClean="0"/>
              <a:t>Uma especialização excessiva pode resultar em </a:t>
            </a:r>
            <a:r>
              <a:rPr lang="pt-PT" sz="2400" u="sng" dirty="0" smtClean="0"/>
              <a:t>custos relacionados com os recursos humanos</a:t>
            </a:r>
            <a:r>
              <a:rPr lang="pt-PT" sz="2400" dirty="0" smtClean="0"/>
              <a:t> </a:t>
            </a:r>
          </a:p>
          <a:p>
            <a:pPr marL="1530350" lvl="1" indent="-728663" algn="just" eaLnBrk="0" hangingPunct="0">
              <a:spcBef>
                <a:spcPct val="20000"/>
              </a:spcBef>
            </a:pPr>
            <a:r>
              <a:rPr lang="pt-PT" sz="2400" dirty="0" smtClean="0"/>
              <a:t>ex.: </a:t>
            </a:r>
            <a:r>
              <a:rPr lang="pt-PT" sz="2000" dirty="0" smtClean="0"/>
              <a:t>tédio, fadiga</a:t>
            </a:r>
            <a:r>
              <a:rPr lang="pt-PT" sz="2000" i="1" dirty="0" smtClean="0"/>
              <a:t>, stress</a:t>
            </a:r>
            <a:r>
              <a:rPr lang="pt-PT" sz="2000" dirty="0" smtClean="0"/>
              <a:t>, baixa qualidade, aumento do absentismo e do </a:t>
            </a:r>
            <a:r>
              <a:rPr lang="pt-PT" sz="2000" i="1" dirty="0" smtClean="0"/>
              <a:t>turnover</a:t>
            </a:r>
            <a:r>
              <a:rPr lang="pt-PT" sz="2000" dirty="0" smtClean="0"/>
              <a:t> (demissões).</a:t>
            </a:r>
          </a:p>
          <a:p>
            <a:pPr marL="342900" indent="-342900" algn="just" eaLnBrk="0" hangingPunct="0">
              <a:spcBef>
                <a:spcPct val="20000"/>
              </a:spcBef>
              <a:buFont typeface="Arial" charset="0"/>
              <a:buChar char="•"/>
            </a:pPr>
            <a:endParaRPr lang="en-US" sz="2400" dirty="0"/>
          </a:p>
        </p:txBody>
      </p:sp>
      <p:sp>
        <p:nvSpPr>
          <p:cNvPr id="13" name="TextBox 12"/>
          <p:cNvSpPr txBox="1"/>
          <p:nvPr/>
        </p:nvSpPr>
        <p:spPr>
          <a:xfrm>
            <a:off x="8458200" y="6553200"/>
            <a:ext cx="510076" cy="246221"/>
          </a:xfrm>
          <a:prstGeom prst="rect">
            <a:avLst/>
          </a:prstGeom>
          <a:noFill/>
        </p:spPr>
        <p:txBody>
          <a:bodyPr wrap="none" rtlCol="0">
            <a:spAutoFit/>
          </a:bodyPr>
          <a:lstStyle/>
          <a:p>
            <a:r>
              <a:rPr lang="en-US" sz="1000" dirty="0" smtClean="0"/>
              <a:t>10 - 6</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rmAutofit fontScale="90000"/>
          </a:bodyPr>
          <a:lstStyle/>
          <a:p>
            <a:pPr algn="ctr"/>
            <a:r>
              <a:rPr lang="en-US" sz="3200" dirty="0" err="1" smtClean="0"/>
              <a:t>Figura</a:t>
            </a:r>
            <a:r>
              <a:rPr lang="en-US" sz="3200" dirty="0" smtClean="0"/>
              <a:t> 10-2</a:t>
            </a:r>
            <a:br>
              <a:rPr lang="en-US" sz="3200" dirty="0" smtClean="0"/>
            </a:br>
            <a:r>
              <a:rPr lang="en-US" sz="3200" dirty="0" smtClean="0"/>
              <a:t> </a:t>
            </a:r>
            <a:r>
              <a:rPr lang="en-US" sz="3200" dirty="0" err="1" smtClean="0"/>
              <a:t>EconomiAs</a:t>
            </a:r>
            <a:r>
              <a:rPr lang="en-US" sz="3200" dirty="0" smtClean="0"/>
              <a:t> e </a:t>
            </a:r>
            <a:r>
              <a:rPr lang="en-US" sz="3200" dirty="0" err="1" smtClean="0"/>
              <a:t>DEseconomiAs</a:t>
            </a:r>
            <a:r>
              <a:rPr lang="en-US" sz="3200" dirty="0" smtClean="0"/>
              <a:t> da </a:t>
            </a:r>
            <a:r>
              <a:rPr lang="en-US" sz="3200" dirty="0" err="1" smtClean="0"/>
              <a:t>Especialização</a:t>
            </a:r>
            <a:r>
              <a:rPr lang="en-US" sz="3200" dirty="0" smtClean="0"/>
              <a:t> do </a:t>
            </a:r>
            <a:r>
              <a:rPr lang="en-US" sz="3200" dirty="0" err="1" smtClean="0"/>
              <a:t>trabalho</a:t>
            </a:r>
            <a:endParaRPr lang="en-US" sz="3200" dirty="0" smtClean="0">
              <a:latin typeface="Calibri"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6" name="TextBox 5"/>
          <p:cNvSpPr txBox="1"/>
          <p:nvPr/>
        </p:nvSpPr>
        <p:spPr>
          <a:xfrm>
            <a:off x="8305800" y="6611779"/>
            <a:ext cx="685800" cy="246221"/>
          </a:xfrm>
          <a:prstGeom prst="rect">
            <a:avLst/>
          </a:prstGeom>
          <a:noFill/>
        </p:spPr>
        <p:txBody>
          <a:bodyPr wrap="square" rtlCol="0">
            <a:spAutoFit/>
          </a:bodyPr>
          <a:lstStyle/>
          <a:p>
            <a:r>
              <a:rPr lang="en-US" sz="1000" dirty="0" smtClean="0"/>
              <a:t>10 - 7</a:t>
            </a:r>
            <a:endParaRPr lang="en-US" sz="1000" dirty="0"/>
          </a:p>
        </p:txBody>
      </p:sp>
      <p:pic>
        <p:nvPicPr>
          <p:cNvPr id="2" name="Picture 1"/>
          <p:cNvPicPr>
            <a:picLocks noChangeAspect="1"/>
          </p:cNvPicPr>
          <p:nvPr/>
        </p:nvPicPr>
        <p:blipFill>
          <a:blip r:embed="rId3"/>
          <a:stretch>
            <a:fillRect/>
          </a:stretch>
        </p:blipFill>
        <p:spPr>
          <a:xfrm>
            <a:off x="0" y="1752600"/>
            <a:ext cx="9144000" cy="474676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Box 1"/>
          <p:cNvSpPr txBox="1">
            <a:spLocks noChangeArrowheads="1"/>
          </p:cNvSpPr>
          <p:nvPr/>
        </p:nvSpPr>
        <p:spPr bwMode="auto">
          <a:xfrm>
            <a:off x="455733" y="1668357"/>
            <a:ext cx="8001000" cy="830997"/>
          </a:xfrm>
          <a:prstGeom prst="rect">
            <a:avLst/>
          </a:prstGeom>
          <a:noFill/>
          <a:ln w="9525">
            <a:noFill/>
            <a:miter lim="800000"/>
            <a:headEnd/>
            <a:tailEnd/>
          </a:ln>
        </p:spPr>
        <p:txBody>
          <a:bodyPr>
            <a:spAutoFit/>
          </a:bodyPr>
          <a:lstStyle/>
          <a:p>
            <a:pPr marL="187325" indent="-187325" algn="just"/>
            <a:r>
              <a:rPr lang="en-US" sz="2400" b="1" dirty="0" smtClean="0"/>
              <a:t>   </a:t>
            </a:r>
            <a:r>
              <a:rPr lang="en-US" sz="2400" b="1" dirty="0" err="1" smtClean="0"/>
              <a:t>Departamentalização</a:t>
            </a:r>
            <a:r>
              <a:rPr lang="en-US" sz="2400" b="1" dirty="0" smtClean="0"/>
              <a:t> </a:t>
            </a:r>
            <a:r>
              <a:rPr lang="en-US" sz="2400" dirty="0"/>
              <a:t>– </a:t>
            </a:r>
            <a:r>
              <a:rPr lang="en-US" sz="2400" b="1" dirty="0" smtClean="0"/>
              <a:t> </a:t>
            </a:r>
            <a:r>
              <a:rPr lang="en-US" sz="2400" dirty="0" err="1" smtClean="0"/>
              <a:t>modo</a:t>
            </a:r>
            <a:r>
              <a:rPr lang="en-US" sz="2400" dirty="0" smtClean="0"/>
              <a:t> </a:t>
            </a:r>
            <a:r>
              <a:rPr lang="en-US" sz="2400" dirty="0" err="1" smtClean="0"/>
              <a:t>como</a:t>
            </a:r>
            <a:r>
              <a:rPr lang="en-US" sz="2400" dirty="0" smtClean="0"/>
              <a:t> as </a:t>
            </a:r>
            <a:r>
              <a:rPr lang="en-US" sz="2400" dirty="0" err="1" smtClean="0"/>
              <a:t>tarefas</a:t>
            </a:r>
            <a:r>
              <a:rPr lang="en-US" sz="2400" dirty="0" smtClean="0"/>
              <a:t> </a:t>
            </a:r>
            <a:r>
              <a:rPr lang="en-US" sz="2400" dirty="0" err="1" smtClean="0"/>
              <a:t>são</a:t>
            </a:r>
            <a:r>
              <a:rPr lang="en-US" sz="2400" dirty="0" smtClean="0"/>
              <a:t> </a:t>
            </a:r>
            <a:r>
              <a:rPr lang="en-US" sz="2400" dirty="0" err="1" smtClean="0"/>
              <a:t>agrupadas</a:t>
            </a:r>
            <a:r>
              <a:rPr lang="en-US" sz="2400" dirty="0" smtClean="0"/>
              <a:t> </a:t>
            </a:r>
            <a:r>
              <a:rPr lang="en-US" sz="2400" dirty="0" err="1" smtClean="0"/>
              <a:t>na</a:t>
            </a:r>
            <a:r>
              <a:rPr lang="en-US" sz="2400" dirty="0" smtClean="0"/>
              <a:t> </a:t>
            </a:r>
            <a:r>
              <a:rPr lang="en-US" sz="2400" dirty="0" err="1" smtClean="0"/>
              <a:t>organização</a:t>
            </a:r>
            <a:r>
              <a:rPr lang="en-US" sz="2400" dirty="0" smtClean="0"/>
              <a:t>. </a:t>
            </a:r>
            <a:r>
              <a:rPr lang="en-US" sz="2400" dirty="0" err="1" smtClean="0"/>
              <a:t>Formas</a:t>
            </a:r>
            <a:r>
              <a:rPr lang="en-US" sz="2400" dirty="0"/>
              <a:t>:</a:t>
            </a:r>
          </a:p>
        </p:txBody>
      </p:sp>
      <p:sp>
        <p:nvSpPr>
          <p:cNvPr id="41985" name="Rectangle 2"/>
          <p:cNvSpPr>
            <a:spLocks noGrp="1" noChangeArrowheads="1"/>
          </p:cNvSpPr>
          <p:nvPr>
            <p:ph type="title"/>
          </p:nvPr>
        </p:nvSpPr>
        <p:spPr/>
        <p:txBody>
          <a:bodyPr/>
          <a:lstStyle/>
          <a:p>
            <a:pPr algn="ctr"/>
            <a:r>
              <a:rPr lang="en-US" sz="3600" dirty="0" err="1" smtClean="0"/>
              <a:t>DepartmentalizaçÃO</a:t>
            </a:r>
            <a:endParaRPr lang="en-US" sz="3600" dirty="0" smtClean="0">
              <a:latin typeface="Calibri" pitchFamily="34" charset="0"/>
            </a:endParaRPr>
          </a:p>
        </p:txBody>
      </p:sp>
      <p:sp>
        <p:nvSpPr>
          <p:cNvPr id="8" name="Footer Placeholder 7"/>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41986" name="Rectangle 3"/>
          <p:cNvSpPr txBox="1">
            <a:spLocks/>
          </p:cNvSpPr>
          <p:nvPr/>
        </p:nvSpPr>
        <p:spPr bwMode="auto">
          <a:xfrm>
            <a:off x="557842" y="2994818"/>
            <a:ext cx="41148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dirty="0"/>
          </a:p>
        </p:txBody>
      </p:sp>
      <p:sp>
        <p:nvSpPr>
          <p:cNvPr id="41987" name="Content Placeholder 3"/>
          <p:cNvSpPr>
            <a:spLocks noGrp="1"/>
          </p:cNvSpPr>
          <p:nvPr/>
        </p:nvSpPr>
        <p:spPr bwMode="auto">
          <a:xfrm>
            <a:off x="762000" y="2819400"/>
            <a:ext cx="3276600" cy="2872582"/>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en-US" sz="2000" b="1" dirty="0" err="1" smtClean="0"/>
              <a:t>Funcional</a:t>
            </a:r>
            <a:r>
              <a:rPr lang="en-US" sz="2000" b="1" dirty="0" smtClean="0"/>
              <a:t> </a:t>
            </a:r>
            <a:endParaRPr lang="en-US" sz="2000" b="1" dirty="0"/>
          </a:p>
          <a:p>
            <a:pPr marL="742950" lvl="1" indent="-285750" algn="just" eaLnBrk="0" hangingPunct="0">
              <a:spcBef>
                <a:spcPct val="20000"/>
              </a:spcBef>
              <a:buFont typeface="Arial" charset="0"/>
              <a:buChar char="–"/>
            </a:pPr>
            <a:r>
              <a:rPr lang="en-US" sz="2000" dirty="0" err="1" smtClean="0"/>
              <a:t>Agrupamento</a:t>
            </a:r>
            <a:r>
              <a:rPr lang="en-US" sz="2000" dirty="0" smtClean="0"/>
              <a:t> </a:t>
            </a:r>
            <a:r>
              <a:rPr lang="en-US" sz="2000" dirty="0" err="1" smtClean="0"/>
              <a:t>por</a:t>
            </a:r>
            <a:r>
              <a:rPr lang="en-US" sz="2000" dirty="0" smtClean="0"/>
              <a:t> </a:t>
            </a:r>
            <a:r>
              <a:rPr lang="en-US" sz="2000" dirty="0" err="1" smtClean="0"/>
              <a:t>funções</a:t>
            </a:r>
            <a:r>
              <a:rPr lang="en-US" sz="2000" dirty="0" smtClean="0"/>
              <a:t> </a:t>
            </a:r>
            <a:r>
              <a:rPr lang="en-US" sz="2000" dirty="0" err="1" smtClean="0"/>
              <a:t>realizadas</a:t>
            </a:r>
            <a:r>
              <a:rPr lang="en-US" sz="2000" dirty="0" smtClean="0"/>
              <a:t>.</a:t>
            </a:r>
          </a:p>
          <a:p>
            <a:pPr marL="742950" lvl="1" indent="-285750" algn="just" eaLnBrk="0" hangingPunct="0">
              <a:spcBef>
                <a:spcPct val="20000"/>
              </a:spcBef>
              <a:buFont typeface="Arial" charset="0"/>
              <a:buChar char="–"/>
            </a:pPr>
            <a:endParaRPr lang="en-US" sz="800" dirty="0"/>
          </a:p>
          <a:p>
            <a:pPr marL="342900" indent="-342900" algn="just" eaLnBrk="0" hangingPunct="0">
              <a:spcBef>
                <a:spcPct val="20000"/>
              </a:spcBef>
              <a:buFont typeface="Arial" charset="0"/>
              <a:buChar char="•"/>
            </a:pPr>
            <a:r>
              <a:rPr lang="en-US" sz="2000" b="1" dirty="0" err="1" smtClean="0"/>
              <a:t>Produto</a:t>
            </a:r>
            <a:endParaRPr lang="en-US" sz="2000" b="1" dirty="0"/>
          </a:p>
          <a:p>
            <a:pPr marL="742950" lvl="1" indent="-285750" algn="just" eaLnBrk="0" hangingPunct="0">
              <a:spcBef>
                <a:spcPct val="20000"/>
              </a:spcBef>
              <a:buFont typeface="Arial" charset="0"/>
              <a:buChar char="–"/>
            </a:pPr>
            <a:r>
              <a:rPr lang="en-US" sz="2000" dirty="0" err="1" smtClean="0"/>
              <a:t>Agrupamento</a:t>
            </a:r>
            <a:r>
              <a:rPr lang="en-US" sz="2000" dirty="0" smtClean="0"/>
              <a:t> </a:t>
            </a:r>
            <a:r>
              <a:rPr lang="en-US" sz="2000" dirty="0" err="1" smtClean="0"/>
              <a:t>por</a:t>
            </a:r>
            <a:r>
              <a:rPr lang="en-US" sz="2000" dirty="0" smtClean="0"/>
              <a:t> </a:t>
            </a:r>
            <a:r>
              <a:rPr lang="en-US" sz="2000" dirty="0" err="1" smtClean="0"/>
              <a:t>linhas</a:t>
            </a:r>
            <a:r>
              <a:rPr lang="en-US" sz="2000" dirty="0" smtClean="0"/>
              <a:t> de </a:t>
            </a:r>
            <a:r>
              <a:rPr lang="en-US" sz="2000" dirty="0" err="1" smtClean="0"/>
              <a:t>produtos</a:t>
            </a:r>
            <a:r>
              <a:rPr lang="en-US" sz="2000" dirty="0" smtClean="0"/>
              <a:t>.</a:t>
            </a:r>
            <a:endParaRPr lang="en-US" sz="2000" dirty="0"/>
          </a:p>
        </p:txBody>
      </p:sp>
      <p:sp>
        <p:nvSpPr>
          <p:cNvPr id="41988" name="Content Placeholder 4"/>
          <p:cNvSpPr>
            <a:spLocks noGrp="1"/>
          </p:cNvSpPr>
          <p:nvPr/>
        </p:nvSpPr>
        <p:spPr bwMode="auto">
          <a:xfrm>
            <a:off x="4267200" y="2819400"/>
            <a:ext cx="4381500" cy="36576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en-US" sz="2000" b="1" dirty="0" err="1"/>
              <a:t>Geográfica</a:t>
            </a:r>
            <a:endParaRPr lang="en-US" sz="2000" b="1" dirty="0"/>
          </a:p>
          <a:p>
            <a:pPr marL="742950" lvl="1" indent="-285750" algn="just" eaLnBrk="0" hangingPunct="0">
              <a:spcBef>
                <a:spcPct val="20000"/>
              </a:spcBef>
              <a:buFont typeface="Arial" charset="0"/>
              <a:buChar char="–"/>
            </a:pPr>
            <a:r>
              <a:rPr lang="en-US" sz="2000" dirty="0" err="1"/>
              <a:t>Agrupamento</a:t>
            </a:r>
            <a:r>
              <a:rPr lang="en-US" sz="2000" dirty="0"/>
              <a:t> </a:t>
            </a:r>
            <a:r>
              <a:rPr lang="en-US" sz="2000" dirty="0" err="1"/>
              <a:t>por</a:t>
            </a:r>
            <a:r>
              <a:rPr lang="en-US" sz="2000" dirty="0"/>
              <a:t> </a:t>
            </a:r>
            <a:r>
              <a:rPr lang="en-US" sz="2000" dirty="0" err="1" smtClean="0"/>
              <a:t>territórios</a:t>
            </a:r>
            <a:r>
              <a:rPr lang="en-US" sz="2000" dirty="0" smtClean="0"/>
              <a:t>, </a:t>
            </a:r>
            <a:r>
              <a:rPr lang="en-US" sz="2000" dirty="0" err="1"/>
              <a:t>ou</a:t>
            </a:r>
            <a:r>
              <a:rPr lang="en-US" sz="2000" dirty="0"/>
              <a:t> </a:t>
            </a:r>
            <a:r>
              <a:rPr lang="en-US" sz="2000" dirty="0" err="1"/>
              <a:t>áreas</a:t>
            </a:r>
            <a:r>
              <a:rPr lang="en-US" sz="2000" dirty="0"/>
              <a:t> </a:t>
            </a:r>
            <a:r>
              <a:rPr lang="en-US" sz="2000" dirty="0" err="1" smtClean="0"/>
              <a:t>geográficas</a:t>
            </a:r>
            <a:r>
              <a:rPr lang="en-US" sz="2000" dirty="0" smtClean="0"/>
              <a:t>.</a:t>
            </a:r>
          </a:p>
          <a:p>
            <a:pPr marL="742950" lvl="1" indent="-285750" algn="just" eaLnBrk="0" hangingPunct="0">
              <a:spcBef>
                <a:spcPct val="20000"/>
              </a:spcBef>
              <a:buFont typeface="Arial" charset="0"/>
              <a:buChar char="–"/>
            </a:pPr>
            <a:endParaRPr lang="en-US" sz="800" dirty="0"/>
          </a:p>
          <a:p>
            <a:pPr marL="342900" indent="-342900" algn="just" eaLnBrk="0" hangingPunct="0">
              <a:spcBef>
                <a:spcPct val="20000"/>
              </a:spcBef>
              <a:buFont typeface="Arial" charset="0"/>
              <a:buChar char="•"/>
            </a:pPr>
            <a:r>
              <a:rPr lang="en-US" sz="2000" b="1" dirty="0" err="1" smtClean="0"/>
              <a:t>Processo</a:t>
            </a:r>
            <a:endParaRPr lang="en-US" sz="2000" b="1" dirty="0"/>
          </a:p>
          <a:p>
            <a:pPr marL="742950" lvl="1" indent="-285750" algn="just" eaLnBrk="0" hangingPunct="0">
              <a:spcBef>
                <a:spcPct val="20000"/>
              </a:spcBef>
              <a:buFont typeface="Arial" charset="0"/>
              <a:buChar char="–"/>
            </a:pPr>
            <a:r>
              <a:rPr lang="en-US" sz="2000" dirty="0" err="1" smtClean="0"/>
              <a:t>Agrupamento</a:t>
            </a:r>
            <a:r>
              <a:rPr lang="en-US" sz="2000" dirty="0" smtClean="0"/>
              <a:t> </a:t>
            </a:r>
            <a:r>
              <a:rPr lang="en-US" sz="2000" dirty="0" err="1" smtClean="0"/>
              <a:t>por</a:t>
            </a:r>
            <a:r>
              <a:rPr lang="en-US" sz="2000" dirty="0" smtClean="0"/>
              <a:t> </a:t>
            </a:r>
            <a:r>
              <a:rPr lang="en-US" sz="2000" dirty="0" err="1" smtClean="0"/>
              <a:t>fluxos</a:t>
            </a:r>
            <a:r>
              <a:rPr lang="en-US" sz="2000" dirty="0" smtClean="0"/>
              <a:t>.</a:t>
            </a:r>
          </a:p>
          <a:p>
            <a:pPr marL="742950" lvl="1" indent="-285750" algn="just" eaLnBrk="0" hangingPunct="0">
              <a:spcBef>
                <a:spcPct val="20000"/>
              </a:spcBef>
              <a:buFont typeface="Arial" charset="0"/>
              <a:buChar char="–"/>
            </a:pPr>
            <a:endParaRPr lang="en-US" sz="800" dirty="0" smtClean="0"/>
          </a:p>
          <a:p>
            <a:pPr marL="342900" indent="-342900" algn="just" eaLnBrk="0" hangingPunct="0">
              <a:spcBef>
                <a:spcPct val="20000"/>
              </a:spcBef>
              <a:buFont typeface="Arial" charset="0"/>
              <a:buChar char="•"/>
            </a:pPr>
            <a:r>
              <a:rPr lang="en-US" sz="2000" b="1" dirty="0" err="1" smtClean="0"/>
              <a:t>Cliente</a:t>
            </a:r>
            <a:endParaRPr lang="en-US" sz="2000" b="1" dirty="0"/>
          </a:p>
          <a:p>
            <a:pPr marL="742950" lvl="1" indent="-285750" algn="just" eaLnBrk="0" hangingPunct="0">
              <a:spcBef>
                <a:spcPct val="20000"/>
              </a:spcBef>
              <a:buFont typeface="Arial" charset="0"/>
              <a:buChar char="–"/>
            </a:pPr>
            <a:r>
              <a:rPr lang="en-US" sz="2000" dirty="0" err="1" smtClean="0"/>
              <a:t>Agrupamento</a:t>
            </a:r>
            <a:r>
              <a:rPr lang="en-US" sz="2000" dirty="0" smtClean="0"/>
              <a:t> </a:t>
            </a:r>
            <a:r>
              <a:rPr lang="en-US" sz="2000" dirty="0" err="1" smtClean="0"/>
              <a:t>por</a:t>
            </a:r>
            <a:r>
              <a:rPr lang="en-US" sz="2000" dirty="0" smtClean="0"/>
              <a:t> </a:t>
            </a:r>
            <a:r>
              <a:rPr lang="en-US" sz="2000" dirty="0" err="1" smtClean="0"/>
              <a:t>tipo</a:t>
            </a:r>
            <a:r>
              <a:rPr lang="en-US" sz="2000" dirty="0" smtClean="0"/>
              <a:t> de </a:t>
            </a:r>
            <a:r>
              <a:rPr lang="en-US" sz="2000" dirty="0" err="1" smtClean="0"/>
              <a:t>clientes</a:t>
            </a:r>
            <a:r>
              <a:rPr lang="en-US" sz="2000" dirty="0" smtClean="0"/>
              <a:t> e </a:t>
            </a:r>
            <a:r>
              <a:rPr lang="en-US" sz="2000" dirty="0" err="1" smtClean="0"/>
              <a:t>suas</a:t>
            </a:r>
            <a:r>
              <a:rPr lang="en-US" sz="2000" dirty="0" smtClean="0"/>
              <a:t> </a:t>
            </a:r>
            <a:r>
              <a:rPr lang="en-US" sz="2000" dirty="0" err="1" smtClean="0"/>
              <a:t>necessidade</a:t>
            </a:r>
            <a:r>
              <a:rPr lang="en-US" sz="2000" dirty="0" smtClean="0"/>
              <a:t>.</a:t>
            </a:r>
            <a:endParaRPr lang="en-US" sz="2000" dirty="0"/>
          </a:p>
          <a:p>
            <a:pPr marL="342900" indent="-342900" algn="just" eaLnBrk="0" hangingPunct="0">
              <a:spcBef>
                <a:spcPct val="20000"/>
              </a:spcBef>
              <a:buFont typeface="Arial" charset="0"/>
              <a:buChar char="•"/>
            </a:pPr>
            <a:endParaRPr lang="en-US" sz="2000" dirty="0"/>
          </a:p>
        </p:txBody>
      </p:sp>
      <p:sp>
        <p:nvSpPr>
          <p:cNvPr id="9" name="TextBox 8"/>
          <p:cNvSpPr txBox="1"/>
          <p:nvPr/>
        </p:nvSpPr>
        <p:spPr>
          <a:xfrm>
            <a:off x="8153400" y="6477000"/>
            <a:ext cx="990600" cy="230832"/>
          </a:xfrm>
          <a:prstGeom prst="rect">
            <a:avLst/>
          </a:prstGeom>
          <a:noFill/>
        </p:spPr>
        <p:txBody>
          <a:bodyPr wrap="square" rtlCol="0">
            <a:spAutoFit/>
          </a:bodyPr>
          <a:lstStyle/>
          <a:p>
            <a:r>
              <a:rPr lang="en-US" sz="900" dirty="0" smtClean="0"/>
              <a:t>10 - 8</a:t>
            </a:r>
            <a:endParaRPr lang="en-US" sz="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708059" y="533399"/>
            <a:ext cx="7772400" cy="1143000"/>
          </a:xfrm>
        </p:spPr>
        <p:txBody>
          <a:bodyPr>
            <a:normAutofit fontScale="90000"/>
          </a:bodyPr>
          <a:lstStyle/>
          <a:p>
            <a:pPr algn="ctr"/>
            <a:r>
              <a:rPr lang="en-US" dirty="0" err="1" smtClean="0"/>
              <a:t>Figura</a:t>
            </a:r>
            <a:r>
              <a:rPr lang="en-US" sz="3600" dirty="0" smtClean="0"/>
              <a:t> 10-3</a:t>
            </a:r>
            <a:br>
              <a:rPr lang="en-US" sz="3600" dirty="0" smtClean="0"/>
            </a:br>
            <a:r>
              <a:rPr lang="en-US" dirty="0" smtClean="0"/>
              <a:t>As </a:t>
            </a:r>
            <a:r>
              <a:rPr lang="en-US" dirty="0" err="1" smtClean="0"/>
              <a:t>cinco</a:t>
            </a:r>
            <a:r>
              <a:rPr lang="en-US" dirty="0" smtClean="0"/>
              <a:t> </a:t>
            </a:r>
            <a:r>
              <a:rPr lang="en-US" dirty="0" err="1" smtClean="0"/>
              <a:t>formas</a:t>
            </a:r>
            <a:r>
              <a:rPr lang="en-US" dirty="0" smtClean="0"/>
              <a:t> </a:t>
            </a:r>
            <a:r>
              <a:rPr lang="en-US" dirty="0" err="1" smtClean="0"/>
              <a:t>mais</a:t>
            </a:r>
            <a:r>
              <a:rPr lang="en-US" sz="3600" dirty="0" smtClean="0"/>
              <a:t> </a:t>
            </a:r>
            <a:r>
              <a:rPr lang="en-US" sz="3600" dirty="0" err="1" smtClean="0"/>
              <a:t>Comuns</a:t>
            </a:r>
            <a:r>
              <a:rPr lang="en-US" sz="3600" dirty="0" smtClean="0"/>
              <a:t> de </a:t>
            </a:r>
            <a:r>
              <a:rPr lang="en-US" sz="3600" dirty="0" err="1" smtClean="0"/>
              <a:t>departamentalização</a:t>
            </a:r>
            <a:r>
              <a:rPr lang="en-US" sz="3600" dirty="0" smtClean="0"/>
              <a:t/>
            </a:r>
            <a:br>
              <a:rPr lang="en-US" sz="3600" dirty="0" smtClean="0"/>
            </a:br>
            <a:endParaRPr lang="en-US" sz="3600" dirty="0" smtClean="0">
              <a:latin typeface="Calibri" pitchFamily="34" charset="0"/>
            </a:endParaRPr>
          </a:p>
        </p:txBody>
      </p:sp>
      <p:sp>
        <p:nvSpPr>
          <p:cNvPr id="6" name="Footer Placeholder 5"/>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7" name="TextBox 6"/>
          <p:cNvSpPr txBox="1"/>
          <p:nvPr/>
        </p:nvSpPr>
        <p:spPr>
          <a:xfrm>
            <a:off x="8153400" y="6488668"/>
            <a:ext cx="990600" cy="261610"/>
          </a:xfrm>
          <a:prstGeom prst="rect">
            <a:avLst/>
          </a:prstGeom>
          <a:noFill/>
        </p:spPr>
        <p:txBody>
          <a:bodyPr wrap="square" rtlCol="0">
            <a:spAutoFit/>
          </a:bodyPr>
          <a:lstStyle/>
          <a:p>
            <a:r>
              <a:rPr lang="en-US" sz="1100" dirty="0" smtClean="0"/>
              <a:t>10 - 9</a:t>
            </a:r>
            <a:endParaRPr lang="en-US" sz="1100" dirty="0"/>
          </a:p>
        </p:txBody>
      </p:sp>
      <p:pic>
        <p:nvPicPr>
          <p:cNvPr id="2" name="Picture 1"/>
          <p:cNvPicPr>
            <a:picLocks noChangeAspect="1"/>
          </p:cNvPicPr>
          <p:nvPr/>
        </p:nvPicPr>
        <p:blipFill>
          <a:blip r:embed="rId3"/>
          <a:stretch>
            <a:fillRect/>
          </a:stretch>
        </p:blipFill>
        <p:spPr>
          <a:xfrm>
            <a:off x="349319" y="1676399"/>
            <a:ext cx="8489881" cy="4766503"/>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Basic Organizational Design&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37&quot;/&gt;&lt;property id=&quot;20307&quot; value=&quot;260&quot;/&gt;&lt;/object&gt;&lt;object type=&quot;3&quot; unique_id=&quot;18011&quot;&gt;&lt;property id=&quot;20148&quot; value=&quot;5&quot;/&gt;&lt;property id=&quot;20300&quot; value=&quot;Slide 3 - &amp;quot;Designing Organizational Structure&amp;quot;&quot;/&gt;&lt;property id=&quot;20307&quot; value=&quot;393&quot;/&gt;&lt;/object&gt;&lt;object type=&quot;3&quot; unique_id=&quot;27362&quot;&gt;&lt;property id=&quot;20148&quot; value=&quot;5&quot;/&gt;&lt;property id=&quot;20300&quot; value=&quot;Slide 5 - &amp;quot;Exhibit 11-1&amp;#x0D;&amp;#x0A;Purposes of Organizing&amp;quot;&quot;/&gt;&lt;property id=&quot;20307&quot; value=&quot;435&quot;/&gt;&lt;/object&gt;&lt;object type=&quot;3&quot; unique_id=&quot;27363&quot;&gt;&lt;property id=&quot;20148&quot; value=&quot;5&quot;/&gt;&lt;property id=&quot;20300&quot; value=&quot;Slide 6 - &amp;quot;Organizational Structure&amp;quot;&quot;/&gt;&lt;property id=&quot;20307&quot; value=&quot;442&quot;/&gt;&lt;/object&gt;&lt;object type=&quot;3&quot; unique_id=&quot;27364&quot;&gt;&lt;property id=&quot;20148&quot; value=&quot;5&quot;/&gt;&lt;property id=&quot;20300&quot; value=&quot;Slide 7 - &amp;quot;Exhibit 11-2 Economies and Diseconomies of Work Specialization&amp;quot;&quot;/&gt;&lt;property id=&quot;20307&quot; value=&quot;441&quot;/&gt;&lt;/object&gt;&lt;object type=&quot;3&quot; unique_id=&quot;27365&quot;&gt;&lt;property id=&quot;20148&quot; value=&quot;5&quot;/&gt;&lt;property id=&quot;20300&quot; value=&quot;Slide 8 - &amp;quot;Departmentalization&amp;quot;&quot;/&gt;&lt;property id=&quot;20307&quot; value=&quot;440&quot;/&gt;&lt;/object&gt;&lt;object type=&quot;3&quot; unique_id=&quot;27366&quot;&gt;&lt;property id=&quot;20148&quot; value=&quot;5&quot;/&gt;&lt;property id=&quot;20300&quot; value=&quot;Slide 12 - &amp;quot;Departmentalization Trends&amp;quot;&quot;/&gt;&lt;property id=&quot;20307&quot; value=&quot;447&quot;/&gt;&lt;/object&gt;&lt;object type=&quot;3&quot; unique_id=&quot;27367&quot;&gt;&lt;property id=&quot;20148&quot; value=&quot;5&quot;/&gt;&lt;property id=&quot;20300&quot; value=&quot;Slide 13 - &amp;quot;Chain of Command &amp;quot;&quot;/&gt;&lt;property id=&quot;20307&quot; value=&quot;446&quot;/&gt;&lt;/object&gt;&lt;object type=&quot;3&quot; unique_id=&quot;27368&quot;&gt;&lt;property id=&quot;20148&quot; value=&quot;5&quot;/&gt;&lt;property id=&quot;20300&quot; value=&quot;Slide 9 - &amp;quot;Exhibit 11-3 The Five Common&amp;#x0D;&amp;#x0A;Forms of Departmentalization&amp;quot;&quot;/&gt;&lt;property id=&quot;20307&quot; value=&quot;445&quot;/&gt;&lt;/object&gt;&lt;object type=&quot;3&quot; unique_id=&quot;27369&quot;&gt;&lt;property id=&quot;20148&quot; value=&quot;5&quot;/&gt;&lt;property id=&quot;20300&quot; value=&quot;Slide 10 - &amp;quot;Exhibit 11-3 (cont.)&amp;quot;&quot;/&gt;&lt;property id=&quot;20307&quot; value=&quot;444&quot;/&gt;&lt;/object&gt;&lt;object type=&quot;3&quot; unique_id=&quot;27370&quot;&gt;&lt;property id=&quot;20148&quot; value=&quot;5&quot;/&gt;&lt;property id=&quot;20300&quot; value=&quot;Slide 11 - &amp;quot;Exhibit 11-3 (cont.)&amp;quot;&quot;/&gt;&lt;property id=&quot;20307&quot; value=&quot;443&quot;/&gt;&lt;/object&gt;&lt;object type=&quot;3&quot; unique_id=&quot;27372&quot;&gt;&lt;property id=&quot;20148&quot; value=&quot;5&quot;/&gt;&lt;property id=&quot;20300&quot; value=&quot;Slide 14 - &amp;quot;Authority&amp;quot;&quot;/&gt;&lt;property id=&quot;20307&quot; value=&quot;439&quot;/&gt;&lt;/object&gt;&lt;object type=&quot;3&quot; unique_id=&quot;27373&quot;&gt;&lt;property id=&quot;20148&quot; value=&quot;5&quot;/&gt;&lt;property id=&quot;20300&quot; value=&quot;Slide 15 - &amp;quot;Authority (cont.)&amp;quot;&quot;/&gt;&lt;property id=&quot;20307&quot; value=&quot;438&quot;/&gt;&lt;/object&gt;&lt;object type=&quot;3&quot; unique_id=&quot;27374&quot;&gt;&lt;property id=&quot;20148&quot; value=&quot;5&quot;/&gt;&lt;property id=&quot;20300&quot; value=&quot;Slide 16 - &amp;quot;Exhibit 11-4 Chain of Command and Line Authority&amp;quot;&quot;/&gt;&lt;property id=&quot;20307&quot; value=&quot;451&quot;/&gt;&lt;/object&gt;&lt;object type=&quot;3&quot; unique_id=&quot;27375&quot;&gt;&lt;property id=&quot;20148&quot; value=&quot;5&quot;/&gt;&lt;property id=&quot;20300&quot; value=&quot;Slide 17 - &amp;quot;Exhibit 11-5&amp;#x0D;&amp;#x0A;Line Versus Staff Authority&amp;quot;&quot;/&gt;&lt;property id=&quot;20307&quot; value=&quot;450&quot;/&gt;&lt;/object&gt;&lt;object type=&quot;3&quot; unique_id=&quot;27376&quot;&gt;&lt;property id=&quot;20148&quot; value=&quot;5&quot;/&gt;&lt;property id=&quot;20300&quot; value=&quot;Slide 18 - &amp;quot;Responsibility and Unity of Command&amp;quot;&quot;/&gt;&lt;property id=&quot;20307&quot; value=&quot;437&quot;/&gt;&lt;/object&gt;&lt;object type=&quot;3&quot; unique_id=&quot;27377&quot;&gt;&lt;property id=&quot;20148&quot; value=&quot;5&quot;/&gt;&lt;property id=&quot;20300&quot; value=&quot;Slide 19 - &amp;quot;Span of Control&amp;quot;&quot;/&gt;&lt;property id=&quot;20307&quot; value=&quot;449&quot;/&gt;&lt;/object&gt;&lt;object type=&quot;3&quot; unique_id=&quot;27378&quot;&gt;&lt;property id=&quot;20148&quot; value=&quot;5&quot;/&gt;&lt;property id=&quot;20300&quot; value=&quot;Slide 20 - &amp;quot;Exhibit 11-6&amp;#x0D;&amp;#x0A;Contrasting Spans of Control&amp;quot;&quot;/&gt;&lt;property id=&quot;20307&quot; value=&quot;465&quot;/&gt;&lt;/object&gt;&lt;object type=&quot;3&quot; unique_id=&quot;27379&quot;&gt;&lt;property id=&quot;20148&quot; value=&quot;5&quot;/&gt;&lt;property id=&quot;20300&quot; value=&quot;Slide 21 - &amp;quot;Centralization and Decentralization&amp;quot;&quot;/&gt;&lt;property id=&quot;20307&quot; value=&quot;459&quot;/&gt;&lt;/object&gt;&lt;object type=&quot;3&quot; unique_id=&quot;27380&quot;&gt;&lt;property id=&quot;20148&quot; value=&quot;5&quot;/&gt;&lt;property id=&quot;20300&quot; value=&quot;Slide 22 - &amp;quot;Exhibit 11-7&amp;#x0D;&amp;#x0A;Centralization or Decentralization&amp;quot;&quot;/&gt;&lt;property id=&quot;20307&quot; value=&quot;464&quot;/&gt;&lt;/object&gt;&lt;object type=&quot;3&quot; unique_id=&quot;27381&quot;&gt;&lt;property id=&quot;20148&quot; value=&quot;5&quot;/&gt;&lt;property id=&quot;20300&quot; value=&quot;Slide 23 - &amp;quot;Formalization&amp;quot;&quot;/&gt;&lt;property id=&quot;20307&quot; value=&quot;470&quot;/&gt;&lt;/object&gt;&lt;object type=&quot;3&quot; unique_id=&quot;27382&quot;&gt;&lt;property id=&quot;20148&quot; value=&quot;5&quot;/&gt;&lt;property id=&quot;20300&quot; value=&quot;Slide 24 - &amp;quot;Mechanistic and Organic Structures&amp;quot;&quot;/&gt;&lt;property id=&quot;20307&quot; value=&quot;469&quot;/&gt;&lt;/object&gt;&lt;object type=&quot;3&quot; unique_id=&quot;27383&quot;&gt;&lt;property id=&quot;20148&quot; value=&quot;5&quot;/&gt;&lt;property id=&quot;20300&quot; value=&quot;Slide 25 - &amp;quot;Exhibit 11-8 Mechanistic Versus Organic Organizations&amp;quot;&quot;/&gt;&lt;property id=&quot;20307&quot; value=&quot;468&quot;/&gt;&lt;/object&gt;&lt;object type=&quot;3&quot; unique_id=&quot;27385&quot;&gt;&lt;property id=&quot;20148&quot; value=&quot;5&quot;/&gt;&lt;property id=&quot;20300&quot; value=&quot;Slide 26 - &amp;quot;Contingency Factors Affecting&amp;#x0D;&amp;#x0A;Structural Choice&amp;quot;&quot;/&gt;&lt;property id=&quot;20307&quot; value=&quot;463&quot;/&gt;&lt;/object&gt;&lt;object type=&quot;3&quot; unique_id=&quot;27386&quot;&gt;&lt;property id=&quot;20148&quot; value=&quot;5&quot;/&gt;&lt;property id=&quot;20300&quot; value=&quot;Slide 27 - &amp;quot;Contingency Factors (cont.)&amp;quot;&quot;/&gt;&lt;property id=&quot;20307&quot; value=&quot;474&quot;/&gt;&lt;/object&gt;&lt;object type=&quot;3&quot; unique_id=&quot;27387&quot;&gt;&lt;property id=&quot;20148&quot; value=&quot;5&quot;/&gt;&lt;property id=&quot;20300&quot; value=&quot;Slide 28 - &amp;quot;Contingency Factors (cont.)&amp;quot;&quot;/&gt;&lt;property id=&quot;20307&quot; value=&quot;473&quot;/&gt;&lt;/object&gt;&lt;object type=&quot;3&quot; unique_id=&quot;27388&quot;&gt;&lt;property id=&quot;20148&quot; value=&quot;5&quot;/&gt;&lt;property id=&quot;20300&quot; value=&quot;Slide 29 - &amp;quot;Exhibit 11-9 Woodward’s Findings on&amp;#x0D;&amp;#x0A;Technology and Structure&amp;quot;&quot;/&gt;&lt;property id=&quot;20307&quot; value=&quot;466&quot;/&gt;&lt;/object&gt;&lt;object type=&quot;3&quot; unique_id=&quot;27389&quot;&gt;&lt;property id=&quot;20148&quot; value=&quot;5&quot;/&gt;&lt;property id=&quot;20300&quot; value=&quot;Slide 30 - &amp;quot;Contingency Factors (cont.)&amp;quot;&quot;/&gt;&lt;property id=&quot;20307&quot; value=&quot;472&quot;/&gt;&lt;/object&gt;&lt;object type=&quot;3&quot; unique_id=&quot;27390&quot;&gt;&lt;property id=&quot;20148&quot; value=&quot;5&quot;/&gt;&lt;property id=&quot;20300&quot; value=&quot;Slide 31 - &amp;quot;Traditional Organizational Designs&amp;quot;&quot;/&gt;&lt;property id=&quot;20307&quot; value=&quot;471&quot;/&gt;&lt;/object&gt;&lt;object type=&quot;3&quot; unique_id=&quot;27391&quot;&gt;&lt;property id=&quot;20148&quot; value=&quot;5&quot;/&gt;&lt;property id=&quot;20300&quot; value=&quot;Slide 32 - &amp;quot;Exhibit 11-10&amp;#x0D;&amp;#x0A;Traditional Organizational Designs&amp;quot;&quot;/&gt;&lt;property id=&quot;20307&quot; value=&quot;478&quot;/&gt;&lt;/object&gt;&lt;object type=&quot;3&quot; unique_id=&quot;27392&quot;&gt;&lt;property id=&quot;20148&quot; value=&quot;5&quot;/&gt;&lt;property id=&quot;20300&quot; value=&quot;Slide 33 - &amp;quot;Review Learning Outcome 11.1&amp;quot;&quot;/&gt;&lt;property id=&quot;20307&quot; value=&quot;476&quot;/&gt;&lt;/object&gt;&lt;object type=&quot;3&quot; unique_id=&quot;27393&quot;&gt;&lt;property id=&quot;20148&quot; value=&quot;5&quot;/&gt;&lt;property id=&quot;20300&quot; value=&quot;Slide 34 - &amp;quot;Review Learning Outcome 11.2&amp;quot;&quot;/&gt;&lt;property id=&quot;20307&quot; value=&quot;475&quot;/&gt;&lt;/object&gt;&lt;object type=&quot;3&quot; unique_id=&quot;27394&quot;&gt;&lt;property id=&quot;20148&quot; value=&quot;5&quot;/&gt;&lt;property id=&quot;20300&quot; value=&quot;Slide 35 - &amp;quot;Review Learning Outcome 11.3&amp;quot;&quot;/&gt;&lt;property id=&quot;20307&quot; value=&quot;462&quot;/&gt;&lt;/object&gt;&lt;object type=&quot;3&quot; unique_id=&quot;27395&quot;&gt;&lt;property id=&quot;20148&quot; value=&quot;5&quot;/&gt;&lt;property id=&quot;20300&quot; value=&quot;Slide 36 - &amp;quot;Review Learning Outcome 11.4&amp;quot;&quot;/&gt;&lt;property id=&quot;20307&quot; value=&quot;461&quot;/&gt;&lt;/object&gt;&lt;object type=&quot;3&quot; unique_id=&quot;27556&quot;&gt;&lt;property id=&quot;20148&quot; value=&quot;5&quot;/&gt;&lt;property id=&quot;20300&quot; value=&quot;Slide 4 - &amp;quot;Designing Organizational Structure&amp;quot;&quot;/&gt;&lt;property id=&quot;20307&quot; value=&quot;479&quot;/&gt;&lt;/object&gt;&lt;/object&gt;&lt;/object&gt;&lt;/database&gt;"/>
  <p:tag name="SECTOMILLISECCONVERTED" val="1"/>
</p:tagLst>
</file>

<file path=ppt/theme/theme1.xml><?xml version="1.0" encoding="utf-8"?>
<a:theme xmlns:a="http://schemas.openxmlformats.org/drawingml/2006/main" name="mgmt12e (1)">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Custom 1">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mgmt12e (1)</Template>
  <TotalTime>18874</TotalTime>
  <Words>3519</Words>
  <Application>Microsoft Office PowerPoint</Application>
  <PresentationFormat>On-screen Show (4:3)</PresentationFormat>
  <Paragraphs>290</Paragraphs>
  <Slides>34</Slides>
  <Notes>33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34</vt:i4>
      </vt:variant>
    </vt:vector>
  </HeadingPairs>
  <TitlesOfParts>
    <vt:vector size="44" baseType="lpstr">
      <vt:lpstr>Arial</vt:lpstr>
      <vt:lpstr>Calibri</vt:lpstr>
      <vt:lpstr>Gill Sans MT</vt:lpstr>
      <vt:lpstr>HelveticaNeue-Bold</vt:lpstr>
      <vt:lpstr>HelveticaNeue-Light</vt:lpstr>
      <vt:lpstr>Wingdings 3</vt:lpstr>
      <vt:lpstr>mgmt12e (1)</vt:lpstr>
      <vt:lpstr>3_Office Theme</vt:lpstr>
      <vt:lpstr>4_Office Theme</vt:lpstr>
      <vt:lpstr>Urban Pop</vt:lpstr>
      <vt:lpstr>DesENHO organizaCional </vt:lpstr>
      <vt:lpstr>objetivos</vt:lpstr>
      <vt:lpstr>EsTRUTURA OrganizaCional</vt:lpstr>
      <vt:lpstr>ESTRUTURA OrganizaCional</vt:lpstr>
      <vt:lpstr>Figura 10-1 Objetivos da organização</vt:lpstr>
      <vt:lpstr>ESTRUTURA OrganizaCional</vt:lpstr>
      <vt:lpstr>Figura 10-2  EconomiAs e DEseconomiAs da Especialização do trabalho</vt:lpstr>
      <vt:lpstr>DepartmentalizaçÃO</vt:lpstr>
      <vt:lpstr>Figura 10-3 As cinco formas mais Comuns de departamentalização </vt:lpstr>
      <vt:lpstr>Figura 10-3  (CONT.)</vt:lpstr>
      <vt:lpstr>figura 10-3  (CONT.)</vt:lpstr>
      <vt:lpstr>TendÊncias da Departmentalização</vt:lpstr>
      <vt:lpstr>Cadeia de Comando </vt:lpstr>
      <vt:lpstr>Autoridade</vt:lpstr>
      <vt:lpstr>Autoridade (cont.)</vt:lpstr>
      <vt:lpstr>Figura 10-4  Cadeia de Comando e linha de Autoridade</vt:lpstr>
      <vt:lpstr>figura 10-5 Autoridade de linha e  autoridade de staff</vt:lpstr>
      <vt:lpstr>Responsabilidade e Unidade de Comando</vt:lpstr>
      <vt:lpstr>Amplitude de Controlo</vt:lpstr>
      <vt:lpstr>figura 10-6 diferentes amplitudes de Controlo</vt:lpstr>
      <vt:lpstr>Centralização e Decentralização</vt:lpstr>
      <vt:lpstr>Figura 10-7 Centralização e Descentralização</vt:lpstr>
      <vt:lpstr>Formalização</vt:lpstr>
      <vt:lpstr>Estruturas Mecanicistas e Orgânicas </vt:lpstr>
      <vt:lpstr>figura 10-8  organizações Mecanicistas Ve OrgÂnicas</vt:lpstr>
      <vt:lpstr>Fatores Contingenciais que afetam A escolha da estrutura</vt:lpstr>
      <vt:lpstr>Fatores Contingenciais que afetam A escolha da estrutura</vt:lpstr>
      <vt:lpstr>Fatores contingenciais (cont.)</vt:lpstr>
      <vt:lpstr>Fatores contingenciais (cont.)</vt:lpstr>
      <vt:lpstr>FIGURA 10-9  PESQUISA DE Woodward SOBRE tecnologia e estrutura</vt:lpstr>
      <vt:lpstr>Fatores Contingenciais (cont.)</vt:lpstr>
      <vt:lpstr>Desenhos organizacionais Tradicionais</vt:lpstr>
      <vt:lpstr>Figura 10-10 Desenhos organizacionais tradicionais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Eduarda Soares</cp:lastModifiedBy>
  <cp:revision>281</cp:revision>
  <dcterms:created xsi:type="dcterms:W3CDTF">2012-10-07T22:51:25Z</dcterms:created>
  <dcterms:modified xsi:type="dcterms:W3CDTF">2016-09-13T12:01:36Z</dcterms:modified>
</cp:coreProperties>
</file>